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28"/>
  </p:notesMasterIdLst>
  <p:handoutMasterIdLst>
    <p:handoutMasterId r:id="rId29"/>
  </p:handoutMasterIdLst>
  <p:sldIdLst>
    <p:sldId id="272" r:id="rId4"/>
    <p:sldId id="256" r:id="rId5"/>
    <p:sldId id="257" r:id="rId6"/>
    <p:sldId id="258" r:id="rId7"/>
    <p:sldId id="259" r:id="rId8"/>
    <p:sldId id="260" r:id="rId9"/>
    <p:sldId id="261" r:id="rId10"/>
    <p:sldId id="263" r:id="rId11"/>
    <p:sldId id="270" r:id="rId12"/>
    <p:sldId id="265" r:id="rId13"/>
    <p:sldId id="266" r:id="rId14"/>
    <p:sldId id="267" r:id="rId15"/>
    <p:sldId id="268" r:id="rId16"/>
    <p:sldId id="269" r:id="rId17"/>
    <p:sldId id="271" r:id="rId18"/>
    <p:sldId id="264" r:id="rId19"/>
    <p:sldId id="273" r:id="rId20"/>
    <p:sldId id="275" r:id="rId21"/>
    <p:sldId id="276" r:id="rId22"/>
    <p:sldId id="277" r:id="rId23"/>
    <p:sldId id="278" r:id="rId24"/>
    <p:sldId id="279" r:id="rId25"/>
    <p:sldId id="280" r:id="rId26"/>
    <p:sldId id="281" r:id="rId27"/>
  </p:sldIdLst>
  <p:sldSz cx="9144000" cy="6858000" type="screen4x3"/>
  <p:notesSz cx="6800850" cy="9928225"/>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p:restoredTop sz="94669"/>
  </p:normalViewPr>
  <p:slideViewPr>
    <p:cSldViewPr>
      <p:cViewPr>
        <p:scale>
          <a:sx n="106" d="100"/>
          <a:sy n="106" d="100"/>
        </p:scale>
        <p:origin x="1656" y="34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2863" y="0"/>
            <a:ext cx="2946400" cy="498475"/>
          </a:xfrm>
          <a:prstGeom prst="rect">
            <a:avLst/>
          </a:prstGeom>
        </p:spPr>
        <p:txBody>
          <a:bodyPr vert="horz" lIns="91440" tIns="45720" rIns="91440" bIns="45720" rtlCol="0"/>
          <a:lstStyle>
            <a:lvl1pPr algn="r">
              <a:defRPr sz="1200"/>
            </a:lvl1pPr>
          </a:lstStyle>
          <a:p>
            <a:fld id="{AB36A114-131C-B040-B0AA-AA8E32357A43}" type="datetimeFigureOut">
              <a:rPr lang="fr-FR" smtClean="0"/>
              <a:t>01/10/2017</a:t>
            </a:fld>
            <a:endParaRPr lang="fr-FR"/>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2863" y="9429750"/>
            <a:ext cx="2946400" cy="498475"/>
          </a:xfrm>
          <a:prstGeom prst="rect">
            <a:avLst/>
          </a:prstGeom>
        </p:spPr>
        <p:txBody>
          <a:bodyPr vert="horz" lIns="91440" tIns="45720" rIns="91440" bIns="45720" rtlCol="0" anchor="b"/>
          <a:lstStyle>
            <a:lvl1pPr algn="r">
              <a:defRPr sz="1200"/>
            </a:lvl1pPr>
          </a:lstStyle>
          <a:p>
            <a:fld id="{6B7F3CAD-4FAB-D341-B20F-0AB3272CAD4B}" type="slidenum">
              <a:rPr lang="fr-FR" smtClean="0"/>
              <a:t>‹#›</a:t>
            </a:fld>
            <a:endParaRPr lang="fr-FR"/>
          </a:p>
        </p:txBody>
      </p:sp>
    </p:spTree>
    <p:extLst>
      <p:ext uri="{BB962C8B-B14F-4D97-AF65-F5344CB8AC3E}">
        <p14:creationId xmlns:p14="http://schemas.microsoft.com/office/powerpoint/2010/main" val="1355045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00850" cy="9928225"/>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4098" name="AutoShape 2"/>
          <p:cNvSpPr>
            <a:spLocks noChangeArrowheads="1"/>
          </p:cNvSpPr>
          <p:nvPr/>
        </p:nvSpPr>
        <p:spPr bwMode="auto">
          <a:xfrm>
            <a:off x="0" y="0"/>
            <a:ext cx="6800850" cy="9928225"/>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
        <p:nvSpPr>
          <p:cNvPr id="4099" name="Rectangle 3"/>
          <p:cNvSpPr>
            <a:spLocks noGrp="1" noChangeArrowheads="1"/>
          </p:cNvSpPr>
          <p:nvPr>
            <p:ph type="hdr"/>
          </p:nvPr>
        </p:nvSpPr>
        <p:spPr bwMode="auto">
          <a:xfrm>
            <a:off x="0" y="0"/>
            <a:ext cx="294322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760" tIns="47880" rIns="95760" bIns="47880" numCol="1" anchor="t" anchorCtr="0" compatLnSpc="1">
            <a:prstTxWarp prst="textNoShape">
              <a:avLst/>
            </a:prstTxWarp>
          </a:bodyPr>
          <a:lstStyle>
            <a:lvl1pPr marL="215900" indent="-214313">
              <a:buClrTx/>
              <a:buFontTx/>
              <a:buNone/>
              <a:tabLst>
                <a:tab pos="449263" algn="l"/>
                <a:tab pos="898525" algn="l"/>
                <a:tab pos="1347788" algn="l"/>
                <a:tab pos="1797050" algn="l"/>
                <a:tab pos="2246313" algn="l"/>
                <a:tab pos="2695575" algn="l"/>
              </a:tabLst>
              <a:defRPr sz="1300">
                <a:solidFill>
                  <a:srgbClr val="000000"/>
                </a:solidFill>
                <a:latin typeface="Times New Roman" charset="0"/>
                <a:ea typeface="Segoe UI" charset="0"/>
                <a:cs typeface="Segoe UI" charset="0"/>
              </a:defRPr>
            </a:lvl1pPr>
          </a:lstStyle>
          <a:p>
            <a:endParaRPr lang="fr-FR" altLang="fr-FR"/>
          </a:p>
        </p:txBody>
      </p:sp>
      <p:sp>
        <p:nvSpPr>
          <p:cNvPr id="4100" name="Rectangle 4"/>
          <p:cNvSpPr>
            <a:spLocks noGrp="1" noChangeArrowheads="1"/>
          </p:cNvSpPr>
          <p:nvPr>
            <p:ph type="dt"/>
          </p:nvPr>
        </p:nvSpPr>
        <p:spPr bwMode="auto">
          <a:xfrm>
            <a:off x="3851275" y="0"/>
            <a:ext cx="294322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760" tIns="47880" rIns="95760" bIns="47880" numCol="1" anchor="t" anchorCtr="0" compatLnSpc="1">
            <a:prstTxWarp prst="textNoShape">
              <a:avLst/>
            </a:prstTxWarp>
          </a:bodyPr>
          <a:lstStyle>
            <a:lvl1pPr marL="215900" indent="-214313" algn="r">
              <a:buClrTx/>
              <a:buFontTx/>
              <a:buNone/>
              <a:tabLst>
                <a:tab pos="449263" algn="l"/>
                <a:tab pos="898525" algn="l"/>
                <a:tab pos="1347788" algn="l"/>
                <a:tab pos="1797050" algn="l"/>
                <a:tab pos="2246313" algn="l"/>
                <a:tab pos="2695575" algn="l"/>
              </a:tabLst>
              <a:defRPr sz="1300">
                <a:solidFill>
                  <a:srgbClr val="000000"/>
                </a:solidFill>
                <a:latin typeface="Times New Roman" charset="0"/>
                <a:ea typeface="Segoe UI" charset="0"/>
                <a:cs typeface="Segoe UI" charset="0"/>
              </a:defRPr>
            </a:lvl1pPr>
          </a:lstStyle>
          <a:p>
            <a:endParaRPr lang="fr-FR" altLang="fr-FR"/>
          </a:p>
        </p:txBody>
      </p:sp>
      <p:sp>
        <p:nvSpPr>
          <p:cNvPr id="4101" name="Rectangle 5"/>
          <p:cNvSpPr>
            <a:spLocks noGrp="1" noChangeArrowheads="1"/>
          </p:cNvSpPr>
          <p:nvPr>
            <p:ph type="sldImg"/>
          </p:nvPr>
        </p:nvSpPr>
        <p:spPr bwMode="auto">
          <a:xfrm>
            <a:off x="917575" y="746125"/>
            <a:ext cx="4960938" cy="37195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4102" name="Rectangle 6"/>
          <p:cNvSpPr>
            <a:spLocks noGrp="1" noChangeArrowheads="1"/>
          </p:cNvSpPr>
          <p:nvPr>
            <p:ph type="body"/>
          </p:nvPr>
        </p:nvSpPr>
        <p:spPr bwMode="auto">
          <a:xfrm>
            <a:off x="679450" y="4716463"/>
            <a:ext cx="5437188"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760" tIns="47880" rIns="95760" bIns="47880" numCol="1" anchor="t" anchorCtr="0" compatLnSpc="1">
            <a:prstTxWarp prst="textNoShape">
              <a:avLst/>
            </a:prstTxWarp>
          </a:bodyPr>
          <a:lstStyle/>
          <a:p>
            <a:pPr lvl="0"/>
            <a:endParaRPr lang="fr-FR" altLang="fr-FR"/>
          </a:p>
        </p:txBody>
      </p:sp>
      <p:sp>
        <p:nvSpPr>
          <p:cNvPr id="4103" name="Rectangle 7"/>
          <p:cNvSpPr>
            <a:spLocks noGrp="1" noChangeArrowheads="1"/>
          </p:cNvSpPr>
          <p:nvPr>
            <p:ph type="ftr"/>
          </p:nvPr>
        </p:nvSpPr>
        <p:spPr bwMode="auto">
          <a:xfrm>
            <a:off x="0" y="9432925"/>
            <a:ext cx="294322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760" tIns="47880" rIns="95760" bIns="47880" numCol="1" anchor="b" anchorCtr="0" compatLnSpc="1">
            <a:prstTxWarp prst="textNoShape">
              <a:avLst/>
            </a:prstTxWarp>
          </a:bodyPr>
          <a:lstStyle>
            <a:lvl1pPr marL="215900" indent="-214313">
              <a:buClrTx/>
              <a:buFontTx/>
              <a:buNone/>
              <a:tabLst>
                <a:tab pos="449263" algn="l"/>
                <a:tab pos="898525" algn="l"/>
                <a:tab pos="1347788" algn="l"/>
                <a:tab pos="1797050" algn="l"/>
                <a:tab pos="2246313" algn="l"/>
                <a:tab pos="2695575" algn="l"/>
              </a:tabLst>
              <a:defRPr sz="1300">
                <a:solidFill>
                  <a:srgbClr val="000000"/>
                </a:solidFill>
                <a:latin typeface="Times New Roman" charset="0"/>
                <a:ea typeface="Segoe UI" charset="0"/>
                <a:cs typeface="Segoe UI" charset="0"/>
              </a:defRPr>
            </a:lvl1pPr>
          </a:lstStyle>
          <a:p>
            <a:endParaRPr lang="fr-FR" altLang="fr-FR"/>
          </a:p>
        </p:txBody>
      </p:sp>
      <p:sp>
        <p:nvSpPr>
          <p:cNvPr id="4104" name="Rectangle 8"/>
          <p:cNvSpPr>
            <a:spLocks noGrp="1" noChangeArrowheads="1"/>
          </p:cNvSpPr>
          <p:nvPr>
            <p:ph type="sldNum"/>
          </p:nvPr>
        </p:nvSpPr>
        <p:spPr bwMode="auto">
          <a:xfrm>
            <a:off x="3851275" y="9432925"/>
            <a:ext cx="294322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5760" tIns="47880" rIns="95760" bIns="47880" numCol="1" anchor="b" anchorCtr="0" compatLnSpc="1">
            <a:prstTxWarp prst="textNoShape">
              <a:avLst/>
            </a:prstTxWarp>
          </a:bodyPr>
          <a:lstStyle>
            <a:lvl1pPr marL="215900" indent="-214313" algn="r">
              <a:buClrTx/>
              <a:buFontTx/>
              <a:buNone/>
              <a:tabLst>
                <a:tab pos="449263" algn="l"/>
                <a:tab pos="898525" algn="l"/>
                <a:tab pos="1347788" algn="l"/>
                <a:tab pos="1797050" algn="l"/>
                <a:tab pos="2246313" algn="l"/>
                <a:tab pos="2695575" algn="l"/>
              </a:tabLst>
              <a:defRPr sz="1300">
                <a:solidFill>
                  <a:srgbClr val="000000"/>
                </a:solidFill>
                <a:latin typeface="Times New Roman" charset="0"/>
                <a:ea typeface="Segoe UI" charset="0"/>
                <a:cs typeface="Segoe UI" charset="0"/>
              </a:defRPr>
            </a:lvl1pPr>
          </a:lstStyle>
          <a:p>
            <a:fld id="{C2085E72-DD3E-674C-AB78-9ED705A363FF}" type="slidenum">
              <a:rPr lang="fr-FR" altLang="fr-FR"/>
              <a:pPr/>
              <a:t>‹#›</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9B96235-1542-574E-BEBA-E604F6171D29}" type="slidenum">
              <a:rPr lang="fr-FR" altLang="fr-FR"/>
              <a:pPr/>
              <a:t>1</a:t>
            </a:fld>
            <a:endParaRPr lang="fr-FR" altLang="fr-FR"/>
          </a:p>
        </p:txBody>
      </p:sp>
      <p:sp>
        <p:nvSpPr>
          <p:cNvPr id="12289" name="Text Box 1"/>
          <p:cNvSpPr txBox="1">
            <a:spLocks noChangeArrowheads="1"/>
          </p:cNvSpPr>
          <p:nvPr>
            <p:ph type="sldImg"/>
          </p:nvPr>
        </p:nvSpPr>
        <p:spPr bwMode="auto">
          <a:xfrm>
            <a:off x="917575" y="746125"/>
            <a:ext cx="4964113"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ChangeArrowheads="1"/>
          </p:cNvSpPr>
          <p:nvPr/>
        </p:nvSpPr>
        <p:spPr bwMode="auto">
          <a:xfrm>
            <a:off x="679450" y="4716463"/>
            <a:ext cx="5440363"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extLst>
      <p:ext uri="{BB962C8B-B14F-4D97-AF65-F5344CB8AC3E}">
        <p14:creationId xmlns:p14="http://schemas.microsoft.com/office/powerpoint/2010/main" val="73417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tLang="fr-FR">
              <a:ea typeface="ＭＳ Ｐゴシック" charset="-128"/>
            </a:endParaRPr>
          </a:p>
        </p:txBody>
      </p:sp>
      <p:sp>
        <p:nvSpPr>
          <p:cNvPr id="266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68EAE12-11BB-2547-A7CD-E747A9C348E2}" type="slidenum">
              <a:rPr lang="fr-FR" altLang="fr-FR" sz="1200">
                <a:latin typeface="Calibri" charset="0"/>
              </a:rPr>
              <a:pPr eaLnBrk="1" hangingPunct="1"/>
              <a:t>10</a:t>
            </a:fld>
            <a:endParaRPr lang="fr-FR" altLang="fr-FR" sz="1200">
              <a:latin typeface="Calibri" charset="0"/>
            </a:endParaRPr>
          </a:p>
        </p:txBody>
      </p:sp>
    </p:spTree>
    <p:extLst>
      <p:ext uri="{BB962C8B-B14F-4D97-AF65-F5344CB8AC3E}">
        <p14:creationId xmlns:p14="http://schemas.microsoft.com/office/powerpoint/2010/main" val="68593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tLang="fr-FR">
              <a:ea typeface="ＭＳ Ｐゴシック" charset="-128"/>
            </a:endParaRP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7B9FB8D-D42B-4A44-8754-63320FC9D1BA}" type="slidenum">
              <a:rPr lang="fr-FR" altLang="fr-FR" sz="1200">
                <a:latin typeface="Calibri" charset="0"/>
              </a:rPr>
              <a:pPr eaLnBrk="1" hangingPunct="1"/>
              <a:t>11</a:t>
            </a:fld>
            <a:endParaRPr lang="fr-FR" altLang="fr-FR" sz="1200">
              <a:latin typeface="Calibri" charset="0"/>
            </a:endParaRPr>
          </a:p>
        </p:txBody>
      </p:sp>
    </p:spTree>
    <p:extLst>
      <p:ext uri="{BB962C8B-B14F-4D97-AF65-F5344CB8AC3E}">
        <p14:creationId xmlns:p14="http://schemas.microsoft.com/office/powerpoint/2010/main" val="97537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tLang="fr-FR">
              <a:ea typeface="ＭＳ Ｐゴシック" charset="-128"/>
            </a:endParaRPr>
          </a:p>
        </p:txBody>
      </p:sp>
      <p:sp>
        <p:nvSpPr>
          <p:cNvPr id="307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B0CDC94-3A00-0C44-A18E-42BC092B8802}" type="slidenum">
              <a:rPr lang="fr-FR" altLang="fr-FR" sz="1200">
                <a:latin typeface="Calibri" charset="0"/>
              </a:rPr>
              <a:pPr eaLnBrk="1" hangingPunct="1"/>
              <a:t>12</a:t>
            </a:fld>
            <a:endParaRPr lang="fr-FR" altLang="fr-FR" sz="1200">
              <a:latin typeface="Calibri" charset="0"/>
            </a:endParaRPr>
          </a:p>
        </p:txBody>
      </p:sp>
    </p:spTree>
    <p:extLst>
      <p:ext uri="{BB962C8B-B14F-4D97-AF65-F5344CB8AC3E}">
        <p14:creationId xmlns:p14="http://schemas.microsoft.com/office/powerpoint/2010/main" val="178990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tLang="fr-FR">
              <a:ea typeface="ＭＳ Ｐゴシック" charset="-128"/>
            </a:endParaRPr>
          </a:p>
        </p:txBody>
      </p:sp>
      <p:sp>
        <p:nvSpPr>
          <p:cNvPr id="245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46C42CD-A276-C149-B475-37F39A96AAC6}" type="slidenum">
              <a:rPr lang="fr-FR" altLang="fr-FR" sz="1200">
                <a:latin typeface="Calibri" charset="0"/>
              </a:rPr>
              <a:pPr eaLnBrk="1" hangingPunct="1"/>
              <a:t>13</a:t>
            </a:fld>
            <a:endParaRPr lang="fr-FR" altLang="fr-FR" sz="1200">
              <a:latin typeface="Calibri" charset="0"/>
            </a:endParaRPr>
          </a:p>
        </p:txBody>
      </p:sp>
    </p:spTree>
    <p:extLst>
      <p:ext uri="{BB962C8B-B14F-4D97-AF65-F5344CB8AC3E}">
        <p14:creationId xmlns:p14="http://schemas.microsoft.com/office/powerpoint/2010/main" val="97649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tLang="fr-FR">
              <a:ea typeface="ＭＳ Ｐゴシック" charset="-128"/>
            </a:endParaRPr>
          </a:p>
        </p:txBody>
      </p:sp>
      <p:sp>
        <p:nvSpPr>
          <p:cNvPr id="440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E7F9251-F499-124B-8C7D-BB49B967BE71}" type="slidenum">
              <a:rPr lang="fr-FR" altLang="fr-FR" sz="1200">
                <a:latin typeface="Calibri" charset="0"/>
              </a:rPr>
              <a:pPr eaLnBrk="1" hangingPunct="1"/>
              <a:t>14</a:t>
            </a:fld>
            <a:endParaRPr lang="fr-FR" altLang="fr-FR" sz="1200">
              <a:latin typeface="Calibri" charset="0"/>
            </a:endParaRPr>
          </a:p>
        </p:txBody>
      </p:sp>
    </p:spTree>
    <p:extLst>
      <p:ext uri="{BB962C8B-B14F-4D97-AF65-F5344CB8AC3E}">
        <p14:creationId xmlns:p14="http://schemas.microsoft.com/office/powerpoint/2010/main" val="1339027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tLang="fr-FR">
              <a:ea typeface="ＭＳ Ｐゴシック" charset="-128"/>
            </a:endParaRPr>
          </a:p>
        </p:txBody>
      </p:sp>
      <p:sp>
        <p:nvSpPr>
          <p:cNvPr id="440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E7F9251-F499-124B-8C7D-BB49B967BE71}" type="slidenum">
              <a:rPr lang="fr-FR" altLang="fr-FR" sz="1200">
                <a:latin typeface="Calibri" charset="0"/>
              </a:rPr>
              <a:pPr eaLnBrk="1" hangingPunct="1"/>
              <a:t>15</a:t>
            </a:fld>
            <a:endParaRPr lang="fr-FR" altLang="fr-FR" sz="1200">
              <a:latin typeface="Calibri" charset="0"/>
            </a:endParaRPr>
          </a:p>
        </p:txBody>
      </p:sp>
    </p:spTree>
    <p:extLst>
      <p:ext uri="{BB962C8B-B14F-4D97-AF65-F5344CB8AC3E}">
        <p14:creationId xmlns:p14="http://schemas.microsoft.com/office/powerpoint/2010/main" val="1599701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9B96235-1542-574E-BEBA-E604F6171D29}" type="slidenum">
              <a:rPr lang="fr-FR" altLang="fr-FR"/>
              <a:pPr/>
              <a:t>16</a:t>
            </a:fld>
            <a:endParaRPr lang="fr-FR" altLang="fr-FR"/>
          </a:p>
        </p:txBody>
      </p:sp>
      <p:sp>
        <p:nvSpPr>
          <p:cNvPr id="12289" name="Text Box 1"/>
          <p:cNvSpPr txBox="1">
            <a:spLocks noChangeArrowheads="1"/>
          </p:cNvSpPr>
          <p:nvPr>
            <p:ph type="sldImg"/>
          </p:nvPr>
        </p:nvSpPr>
        <p:spPr bwMode="auto">
          <a:xfrm>
            <a:off x="917575" y="746125"/>
            <a:ext cx="4964113"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ChangeArrowheads="1"/>
          </p:cNvSpPr>
          <p:nvPr/>
        </p:nvSpPr>
        <p:spPr bwMode="auto">
          <a:xfrm>
            <a:off x="679450" y="4716463"/>
            <a:ext cx="5440363"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extLst>
      <p:ext uri="{BB962C8B-B14F-4D97-AF65-F5344CB8AC3E}">
        <p14:creationId xmlns:p14="http://schemas.microsoft.com/office/powerpoint/2010/main" val="173000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9B96235-1542-574E-BEBA-E604F6171D29}" type="slidenum">
              <a:rPr lang="fr-FR" altLang="fr-FR"/>
              <a:pPr/>
              <a:t>2</a:t>
            </a:fld>
            <a:endParaRPr lang="fr-FR" altLang="fr-FR"/>
          </a:p>
        </p:txBody>
      </p:sp>
      <p:sp>
        <p:nvSpPr>
          <p:cNvPr id="12289" name="Text Box 1"/>
          <p:cNvSpPr txBox="1">
            <a:spLocks noChangeArrowheads="1"/>
          </p:cNvSpPr>
          <p:nvPr>
            <p:ph type="sldImg"/>
          </p:nvPr>
        </p:nvSpPr>
        <p:spPr bwMode="auto">
          <a:xfrm>
            <a:off x="917575" y="746125"/>
            <a:ext cx="4964113"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ChangeArrowheads="1"/>
          </p:cNvSpPr>
          <p:nvPr/>
        </p:nvSpPr>
        <p:spPr bwMode="auto">
          <a:xfrm>
            <a:off x="679450" y="4716463"/>
            <a:ext cx="5440363"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62C872D-447C-8043-B200-FCE43D300D54}" type="slidenum">
              <a:rPr lang="fr-FR" altLang="fr-FR"/>
              <a:pPr/>
              <a:t>3</a:t>
            </a:fld>
            <a:endParaRPr lang="fr-FR" altLang="fr-FR"/>
          </a:p>
        </p:txBody>
      </p:sp>
      <p:sp>
        <p:nvSpPr>
          <p:cNvPr id="13313" name="Text Box 1"/>
          <p:cNvSpPr txBox="1">
            <a:spLocks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4" name="Text Box 2"/>
          <p:cNvSpPr txBox="1">
            <a:spLocks noChangeArrowheads="1"/>
          </p:cNvSpPr>
          <p:nvPr>
            <p:ph type="body" idx="1"/>
          </p:nvPr>
        </p:nvSpPr>
        <p:spPr bwMode="auto">
          <a:xfrm>
            <a:off x="679450" y="4716463"/>
            <a:ext cx="5438775" cy="4465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D1744E4-12B9-CD4E-8DC9-56B9D020FEE2}" type="slidenum">
              <a:rPr lang="fr-FR" altLang="fr-FR"/>
              <a:pPr/>
              <a:t>4</a:t>
            </a:fld>
            <a:endParaRPr lang="fr-FR" altLang="fr-FR"/>
          </a:p>
        </p:txBody>
      </p:sp>
      <p:sp>
        <p:nvSpPr>
          <p:cNvPr id="14337" name="Text Box 1"/>
          <p:cNvSpPr txBox="1">
            <a:spLocks noChangeArrowheads="1"/>
          </p:cNvSpPr>
          <p:nvPr>
            <p:ph type="sldImg"/>
          </p:nvPr>
        </p:nvSpPr>
        <p:spPr bwMode="auto">
          <a:xfrm>
            <a:off x="917575" y="746125"/>
            <a:ext cx="4962525"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ChangeArrowheads="1"/>
          </p:cNvSpPr>
          <p:nvPr>
            <p:ph type="body" idx="1"/>
          </p:nvPr>
        </p:nvSpPr>
        <p:spPr bwMode="auto">
          <a:xfrm>
            <a:off x="679450" y="4716463"/>
            <a:ext cx="5438775" cy="4465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D4FD4A3-03F4-A544-A41B-D7324BBDB2CA}" type="slidenum">
              <a:rPr lang="fr-FR" altLang="fr-FR"/>
              <a:pPr/>
              <a:t>5</a:t>
            </a:fld>
            <a:endParaRPr lang="fr-FR" altLang="fr-FR"/>
          </a:p>
        </p:txBody>
      </p:sp>
      <p:sp>
        <p:nvSpPr>
          <p:cNvPr id="15361" name="Text Box 1"/>
          <p:cNvSpPr txBox="1">
            <a:spLocks noChangeArrowheads="1"/>
          </p:cNvSpPr>
          <p:nvPr>
            <p:ph type="sldImg"/>
          </p:nvPr>
        </p:nvSpPr>
        <p:spPr bwMode="auto">
          <a:xfrm>
            <a:off x="917575" y="746125"/>
            <a:ext cx="4964113"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2" name="Text Box 2"/>
          <p:cNvSpPr txBox="1">
            <a:spLocks noChangeArrowheads="1"/>
          </p:cNvSpPr>
          <p:nvPr/>
        </p:nvSpPr>
        <p:spPr bwMode="auto">
          <a:xfrm>
            <a:off x="679450" y="4716463"/>
            <a:ext cx="5440363"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3CE32D9-C025-7143-96C9-1959CF1189AE}" type="slidenum">
              <a:rPr lang="fr-FR" altLang="fr-FR"/>
              <a:pPr/>
              <a:t>6</a:t>
            </a:fld>
            <a:endParaRPr lang="fr-FR" altLang="fr-FR"/>
          </a:p>
        </p:txBody>
      </p:sp>
      <p:sp>
        <p:nvSpPr>
          <p:cNvPr id="16385" name="Text Box 1"/>
          <p:cNvSpPr txBox="1">
            <a:spLocks noChangeArrowheads="1"/>
          </p:cNvSpPr>
          <p:nvPr>
            <p:ph type="sldImg"/>
          </p:nvPr>
        </p:nvSpPr>
        <p:spPr bwMode="auto">
          <a:xfrm>
            <a:off x="917575" y="746125"/>
            <a:ext cx="4964113"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ChangeArrowheads="1"/>
          </p:cNvSpPr>
          <p:nvPr/>
        </p:nvSpPr>
        <p:spPr bwMode="auto">
          <a:xfrm>
            <a:off x="679450" y="4716463"/>
            <a:ext cx="5440363"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ABD73FF-2101-DB46-A00D-38516CE1C96D}" type="slidenum">
              <a:rPr lang="fr-FR" altLang="fr-FR"/>
              <a:pPr/>
              <a:t>7</a:t>
            </a:fld>
            <a:endParaRPr lang="fr-FR" altLang="fr-FR"/>
          </a:p>
        </p:txBody>
      </p:sp>
      <p:sp>
        <p:nvSpPr>
          <p:cNvPr id="17409" name="Text Box 1"/>
          <p:cNvSpPr txBox="1">
            <a:spLocks noChangeArrowheads="1"/>
          </p:cNvSpPr>
          <p:nvPr>
            <p:ph type="sldImg"/>
          </p:nvPr>
        </p:nvSpPr>
        <p:spPr bwMode="auto">
          <a:xfrm>
            <a:off x="917575" y="746125"/>
            <a:ext cx="4964113"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79450" y="4716463"/>
            <a:ext cx="5440363"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9B96235-1542-574E-BEBA-E604F6171D29}" type="slidenum">
              <a:rPr lang="fr-FR" altLang="fr-FR"/>
              <a:pPr/>
              <a:t>8</a:t>
            </a:fld>
            <a:endParaRPr lang="fr-FR" altLang="fr-FR"/>
          </a:p>
        </p:txBody>
      </p:sp>
      <p:sp>
        <p:nvSpPr>
          <p:cNvPr id="12289" name="Text Box 1"/>
          <p:cNvSpPr txBox="1">
            <a:spLocks noChangeArrowheads="1"/>
          </p:cNvSpPr>
          <p:nvPr>
            <p:ph type="sldImg"/>
          </p:nvPr>
        </p:nvSpPr>
        <p:spPr bwMode="auto">
          <a:xfrm>
            <a:off x="917575" y="746125"/>
            <a:ext cx="4964113" cy="3722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ChangeArrowheads="1"/>
          </p:cNvSpPr>
          <p:nvPr/>
        </p:nvSpPr>
        <p:spPr bwMode="auto">
          <a:xfrm>
            <a:off x="679450" y="4716463"/>
            <a:ext cx="5440363"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fr-FR"/>
          </a:p>
        </p:txBody>
      </p:sp>
    </p:spTree>
    <p:extLst>
      <p:ext uri="{BB962C8B-B14F-4D97-AF65-F5344CB8AC3E}">
        <p14:creationId xmlns:p14="http://schemas.microsoft.com/office/powerpoint/2010/main" val="88032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fr-FR" altLang="fr-FR">
              <a:ea typeface="ＭＳ Ｐゴシック" charset="-128"/>
            </a:endParaRPr>
          </a:p>
        </p:txBody>
      </p:sp>
      <p:sp>
        <p:nvSpPr>
          <p:cNvPr id="143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B4F5A7-CBA8-E345-9EDF-6575C3ED6BB4}" type="slidenum">
              <a:rPr lang="fr-FR" altLang="fr-FR" sz="1200">
                <a:latin typeface="Calibri" charset="0"/>
              </a:rPr>
              <a:pPr eaLnBrk="1" hangingPunct="1"/>
              <a:t>9</a:t>
            </a:fld>
            <a:endParaRPr lang="fr-FR" altLang="fr-FR" sz="1200">
              <a:latin typeface="Calibri" charset="0"/>
            </a:endParaRPr>
          </a:p>
        </p:txBody>
      </p:sp>
    </p:spTree>
    <p:extLst>
      <p:ext uri="{BB962C8B-B14F-4D97-AF65-F5344CB8AC3E}">
        <p14:creationId xmlns:p14="http://schemas.microsoft.com/office/powerpoint/2010/main" val="178998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oleObject" Target="../embeddings/oleObject1.bin"/><Relationship Id="rId5" Type="http://schemas.openxmlformats.org/officeDocument/2006/relationships/image" Target="../media/image2.png"/><Relationship Id="rId6" Type="http://schemas.openxmlformats.org/officeDocument/2006/relationships/oleObject" Target="../embeddings/oleObject2.bin"/><Relationship Id="rId7"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12874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57715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35750" y="274638"/>
            <a:ext cx="2058988" cy="574357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26150" cy="5743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82188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6425" cy="55880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68313" y="1196975"/>
            <a:ext cx="4037012" cy="48212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96975"/>
            <a:ext cx="4037013" cy="48212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idx="10"/>
          </p:nvPr>
        </p:nvSpPr>
        <p:spPr>
          <a:xfrm>
            <a:off x="1258888" y="6237288"/>
            <a:ext cx="5397500" cy="473075"/>
          </a:xfrm>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202893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r>
              <a:rPr lang="fr-FR" altLang="fr-FR"/>
              <a:t>29/09/17</a:t>
            </a: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5916362F-6E36-CA44-B579-26FD4ACAD113}" type="slidenum">
              <a:rPr lang="fr-FR" altLang="fr-FR"/>
              <a:pPr/>
              <a:t>‹#›</a:t>
            </a:fld>
            <a:endParaRPr lang="fr-FR" altLang="fr-FR"/>
          </a:p>
        </p:txBody>
      </p:sp>
    </p:spTree>
    <p:extLst>
      <p:ext uri="{BB962C8B-B14F-4D97-AF65-F5344CB8AC3E}">
        <p14:creationId xmlns:p14="http://schemas.microsoft.com/office/powerpoint/2010/main" val="778477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r>
              <a:rPr lang="fr-FR" altLang="fr-FR"/>
              <a:t>29/09/17</a:t>
            </a: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CB495186-6931-FF42-B83D-5D45A48CA964}" type="slidenum">
              <a:rPr lang="fr-FR" altLang="fr-FR"/>
              <a:pPr/>
              <a:t>‹#›</a:t>
            </a:fld>
            <a:endParaRPr lang="fr-FR" altLang="fr-FR"/>
          </a:p>
        </p:txBody>
      </p:sp>
    </p:spTree>
    <p:extLst>
      <p:ext uri="{BB962C8B-B14F-4D97-AF65-F5344CB8AC3E}">
        <p14:creationId xmlns:p14="http://schemas.microsoft.com/office/powerpoint/2010/main" val="140728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r>
              <a:rPr lang="fr-FR" altLang="fr-FR"/>
              <a:t>29/09/17</a:t>
            </a: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6382A0A4-EC4A-924C-AD92-3C954365E391}" type="slidenum">
              <a:rPr lang="fr-FR" altLang="fr-FR"/>
              <a:pPr/>
              <a:t>‹#›</a:t>
            </a:fld>
            <a:endParaRPr lang="fr-FR" altLang="fr-FR"/>
          </a:p>
        </p:txBody>
      </p:sp>
    </p:spTree>
    <p:extLst>
      <p:ext uri="{BB962C8B-B14F-4D97-AF65-F5344CB8AC3E}">
        <p14:creationId xmlns:p14="http://schemas.microsoft.com/office/powerpoint/2010/main" val="199164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7013" cy="452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r>
              <a:rPr lang="fr-FR" altLang="fr-FR"/>
              <a:t>29/09/17</a:t>
            </a:r>
          </a:p>
        </p:txBody>
      </p:sp>
      <p:sp>
        <p:nvSpPr>
          <p:cNvPr id="6" name="Espace réservé du pied de page 5"/>
          <p:cNvSpPr>
            <a:spLocks noGrp="1"/>
          </p:cNvSpPr>
          <p:nvPr>
            <p:ph type="ftr" idx="11"/>
          </p:nvPr>
        </p:nvSpPr>
        <p:spPr/>
        <p:txBody>
          <a:bodyPr/>
          <a:lstStyle>
            <a:lvl1pPr>
              <a:defRPr/>
            </a:lvl1pPr>
          </a:lstStyle>
          <a:p>
            <a:endParaRPr lang="fr-FR" altLang="fr-FR"/>
          </a:p>
        </p:txBody>
      </p:sp>
      <p:sp>
        <p:nvSpPr>
          <p:cNvPr id="7" name="Espace réservé du numéro de diapositive 6"/>
          <p:cNvSpPr>
            <a:spLocks noGrp="1"/>
          </p:cNvSpPr>
          <p:nvPr>
            <p:ph type="sldNum" idx="12"/>
          </p:nvPr>
        </p:nvSpPr>
        <p:spPr/>
        <p:txBody>
          <a:bodyPr/>
          <a:lstStyle>
            <a:lvl1pPr>
              <a:defRPr/>
            </a:lvl1pPr>
          </a:lstStyle>
          <a:p>
            <a:fld id="{F54FB358-E3FB-5742-A7B8-0D0B23C87F39}" type="slidenum">
              <a:rPr lang="fr-FR" altLang="fr-FR"/>
              <a:pPr/>
              <a:t>‹#›</a:t>
            </a:fld>
            <a:endParaRPr lang="fr-FR" altLang="fr-FR"/>
          </a:p>
        </p:txBody>
      </p:sp>
    </p:spTree>
    <p:extLst>
      <p:ext uri="{BB962C8B-B14F-4D97-AF65-F5344CB8AC3E}">
        <p14:creationId xmlns:p14="http://schemas.microsoft.com/office/powerpoint/2010/main" val="68007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r>
              <a:rPr lang="fr-FR" altLang="fr-FR"/>
              <a:t>29/09/17</a:t>
            </a:r>
          </a:p>
        </p:txBody>
      </p:sp>
      <p:sp>
        <p:nvSpPr>
          <p:cNvPr id="8" name="Espace réservé du pied de page 7"/>
          <p:cNvSpPr>
            <a:spLocks noGrp="1"/>
          </p:cNvSpPr>
          <p:nvPr>
            <p:ph type="ftr" idx="11"/>
          </p:nvPr>
        </p:nvSpPr>
        <p:spPr/>
        <p:txBody>
          <a:bodyPr/>
          <a:lstStyle>
            <a:lvl1pPr>
              <a:defRPr/>
            </a:lvl1pPr>
          </a:lstStyle>
          <a:p>
            <a:endParaRPr lang="fr-FR" altLang="fr-FR"/>
          </a:p>
        </p:txBody>
      </p:sp>
      <p:sp>
        <p:nvSpPr>
          <p:cNvPr id="9" name="Espace réservé du numéro de diapositive 8"/>
          <p:cNvSpPr>
            <a:spLocks noGrp="1"/>
          </p:cNvSpPr>
          <p:nvPr>
            <p:ph type="sldNum" idx="12"/>
          </p:nvPr>
        </p:nvSpPr>
        <p:spPr/>
        <p:txBody>
          <a:bodyPr/>
          <a:lstStyle>
            <a:lvl1pPr>
              <a:defRPr/>
            </a:lvl1pPr>
          </a:lstStyle>
          <a:p>
            <a:fld id="{16A9A1B8-1726-924C-BCA1-83CA7DBB2C4C}" type="slidenum">
              <a:rPr lang="fr-FR" altLang="fr-FR"/>
              <a:pPr/>
              <a:t>‹#›</a:t>
            </a:fld>
            <a:endParaRPr lang="fr-FR" altLang="fr-FR"/>
          </a:p>
        </p:txBody>
      </p:sp>
    </p:spTree>
    <p:extLst>
      <p:ext uri="{BB962C8B-B14F-4D97-AF65-F5344CB8AC3E}">
        <p14:creationId xmlns:p14="http://schemas.microsoft.com/office/powerpoint/2010/main" val="1131480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idx="10"/>
          </p:nvPr>
        </p:nvSpPr>
        <p:spPr/>
        <p:txBody>
          <a:bodyPr/>
          <a:lstStyle>
            <a:lvl1pPr>
              <a:defRPr/>
            </a:lvl1pPr>
          </a:lstStyle>
          <a:p>
            <a:r>
              <a:rPr lang="fr-FR" altLang="fr-FR"/>
              <a:t>29/09/17</a:t>
            </a:r>
          </a:p>
        </p:txBody>
      </p:sp>
      <p:sp>
        <p:nvSpPr>
          <p:cNvPr id="4" name="Espace réservé du pied de page 3"/>
          <p:cNvSpPr>
            <a:spLocks noGrp="1"/>
          </p:cNvSpPr>
          <p:nvPr>
            <p:ph type="ftr" idx="11"/>
          </p:nvPr>
        </p:nvSpPr>
        <p:spPr/>
        <p:txBody>
          <a:bodyPr/>
          <a:lstStyle>
            <a:lvl1pPr>
              <a:defRPr/>
            </a:lvl1pPr>
          </a:lstStyle>
          <a:p>
            <a:endParaRPr lang="fr-FR" altLang="fr-FR"/>
          </a:p>
        </p:txBody>
      </p:sp>
      <p:sp>
        <p:nvSpPr>
          <p:cNvPr id="5" name="Espace réservé du numéro de diapositive 4"/>
          <p:cNvSpPr>
            <a:spLocks noGrp="1"/>
          </p:cNvSpPr>
          <p:nvPr>
            <p:ph type="sldNum" idx="12"/>
          </p:nvPr>
        </p:nvSpPr>
        <p:spPr/>
        <p:txBody>
          <a:bodyPr/>
          <a:lstStyle>
            <a:lvl1pPr>
              <a:defRPr/>
            </a:lvl1pPr>
          </a:lstStyle>
          <a:p>
            <a:fld id="{DE9274D2-C306-9A4E-9E74-5C6226BDA1EB}" type="slidenum">
              <a:rPr lang="fr-FR" altLang="fr-FR"/>
              <a:pPr/>
              <a:t>‹#›</a:t>
            </a:fld>
            <a:endParaRPr lang="fr-FR" altLang="fr-FR"/>
          </a:p>
        </p:txBody>
      </p:sp>
    </p:spTree>
    <p:extLst>
      <p:ext uri="{BB962C8B-B14F-4D97-AF65-F5344CB8AC3E}">
        <p14:creationId xmlns:p14="http://schemas.microsoft.com/office/powerpoint/2010/main" val="82251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r>
              <a:rPr lang="fr-FR" altLang="fr-FR"/>
              <a:t>29/09/17</a:t>
            </a:r>
          </a:p>
        </p:txBody>
      </p:sp>
      <p:sp>
        <p:nvSpPr>
          <p:cNvPr id="3" name="Espace réservé du pied de page 2"/>
          <p:cNvSpPr>
            <a:spLocks noGrp="1"/>
          </p:cNvSpPr>
          <p:nvPr>
            <p:ph type="ftr" idx="11"/>
          </p:nvPr>
        </p:nvSpPr>
        <p:spPr/>
        <p:txBody>
          <a:bodyPr/>
          <a:lstStyle>
            <a:lvl1pPr>
              <a:defRPr/>
            </a:lvl1pPr>
          </a:lstStyle>
          <a:p>
            <a:endParaRPr lang="fr-FR" altLang="fr-FR"/>
          </a:p>
        </p:txBody>
      </p:sp>
      <p:sp>
        <p:nvSpPr>
          <p:cNvPr id="4" name="Espace réservé du numéro de diapositive 3"/>
          <p:cNvSpPr>
            <a:spLocks noGrp="1"/>
          </p:cNvSpPr>
          <p:nvPr>
            <p:ph type="sldNum" idx="12"/>
          </p:nvPr>
        </p:nvSpPr>
        <p:spPr/>
        <p:txBody>
          <a:bodyPr/>
          <a:lstStyle>
            <a:lvl1pPr>
              <a:defRPr/>
            </a:lvl1pPr>
          </a:lstStyle>
          <a:p>
            <a:fld id="{23D4E2B9-563D-B243-9E8D-FF492BBC6CC1}" type="slidenum">
              <a:rPr lang="fr-FR" altLang="fr-FR"/>
              <a:pPr/>
              <a:t>‹#›</a:t>
            </a:fld>
            <a:endParaRPr lang="fr-FR" altLang="fr-FR"/>
          </a:p>
        </p:txBody>
      </p:sp>
    </p:spTree>
    <p:extLst>
      <p:ext uri="{BB962C8B-B14F-4D97-AF65-F5344CB8AC3E}">
        <p14:creationId xmlns:p14="http://schemas.microsoft.com/office/powerpoint/2010/main" val="651503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204331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r>
              <a:rPr lang="fr-FR" altLang="fr-FR"/>
              <a:t>29/09/17</a:t>
            </a:r>
          </a:p>
        </p:txBody>
      </p:sp>
      <p:sp>
        <p:nvSpPr>
          <p:cNvPr id="6" name="Espace réservé du pied de page 5"/>
          <p:cNvSpPr>
            <a:spLocks noGrp="1"/>
          </p:cNvSpPr>
          <p:nvPr>
            <p:ph type="ftr" idx="11"/>
          </p:nvPr>
        </p:nvSpPr>
        <p:spPr/>
        <p:txBody>
          <a:bodyPr/>
          <a:lstStyle>
            <a:lvl1pPr>
              <a:defRPr/>
            </a:lvl1pPr>
          </a:lstStyle>
          <a:p>
            <a:endParaRPr lang="fr-FR" altLang="fr-FR"/>
          </a:p>
        </p:txBody>
      </p:sp>
      <p:sp>
        <p:nvSpPr>
          <p:cNvPr id="7" name="Espace réservé du numéro de diapositive 6"/>
          <p:cNvSpPr>
            <a:spLocks noGrp="1"/>
          </p:cNvSpPr>
          <p:nvPr>
            <p:ph type="sldNum" idx="12"/>
          </p:nvPr>
        </p:nvSpPr>
        <p:spPr/>
        <p:txBody>
          <a:bodyPr/>
          <a:lstStyle>
            <a:lvl1pPr>
              <a:defRPr/>
            </a:lvl1pPr>
          </a:lstStyle>
          <a:p>
            <a:fld id="{35B0593F-2DCF-C544-9824-6024AF2F30A6}" type="slidenum">
              <a:rPr lang="fr-FR" altLang="fr-FR"/>
              <a:pPr/>
              <a:t>‹#›</a:t>
            </a:fld>
            <a:endParaRPr lang="fr-FR" altLang="fr-FR"/>
          </a:p>
        </p:txBody>
      </p:sp>
    </p:spTree>
    <p:extLst>
      <p:ext uri="{BB962C8B-B14F-4D97-AF65-F5344CB8AC3E}">
        <p14:creationId xmlns:p14="http://schemas.microsoft.com/office/powerpoint/2010/main" val="1949675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r>
              <a:rPr lang="fr-FR" altLang="fr-FR"/>
              <a:t>29/09/17</a:t>
            </a:r>
          </a:p>
        </p:txBody>
      </p:sp>
      <p:sp>
        <p:nvSpPr>
          <p:cNvPr id="6" name="Espace réservé du pied de page 5"/>
          <p:cNvSpPr>
            <a:spLocks noGrp="1"/>
          </p:cNvSpPr>
          <p:nvPr>
            <p:ph type="ftr" idx="11"/>
          </p:nvPr>
        </p:nvSpPr>
        <p:spPr/>
        <p:txBody>
          <a:bodyPr/>
          <a:lstStyle>
            <a:lvl1pPr>
              <a:defRPr/>
            </a:lvl1pPr>
          </a:lstStyle>
          <a:p>
            <a:endParaRPr lang="fr-FR" altLang="fr-FR"/>
          </a:p>
        </p:txBody>
      </p:sp>
      <p:sp>
        <p:nvSpPr>
          <p:cNvPr id="7" name="Espace réservé du numéro de diapositive 6"/>
          <p:cNvSpPr>
            <a:spLocks noGrp="1"/>
          </p:cNvSpPr>
          <p:nvPr>
            <p:ph type="sldNum" idx="12"/>
          </p:nvPr>
        </p:nvSpPr>
        <p:spPr/>
        <p:txBody>
          <a:bodyPr/>
          <a:lstStyle>
            <a:lvl1pPr>
              <a:defRPr/>
            </a:lvl1pPr>
          </a:lstStyle>
          <a:p>
            <a:fld id="{A575F1A9-540A-2A43-B2C4-DEB1A5D80B3B}" type="slidenum">
              <a:rPr lang="fr-FR" altLang="fr-FR"/>
              <a:pPr/>
              <a:t>‹#›</a:t>
            </a:fld>
            <a:endParaRPr lang="fr-FR" altLang="fr-FR"/>
          </a:p>
        </p:txBody>
      </p:sp>
    </p:spTree>
    <p:extLst>
      <p:ext uri="{BB962C8B-B14F-4D97-AF65-F5344CB8AC3E}">
        <p14:creationId xmlns:p14="http://schemas.microsoft.com/office/powerpoint/2010/main" val="1887617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r>
              <a:rPr lang="fr-FR" altLang="fr-FR"/>
              <a:t>29/09/17</a:t>
            </a: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B6D796BA-525C-9C40-8579-BE3905A612DF}" type="slidenum">
              <a:rPr lang="fr-FR" altLang="fr-FR"/>
              <a:pPr/>
              <a:t>‹#›</a:t>
            </a:fld>
            <a:endParaRPr lang="fr-FR" altLang="fr-FR"/>
          </a:p>
        </p:txBody>
      </p:sp>
    </p:spTree>
    <p:extLst>
      <p:ext uri="{BB962C8B-B14F-4D97-AF65-F5344CB8AC3E}">
        <p14:creationId xmlns:p14="http://schemas.microsoft.com/office/powerpoint/2010/main" val="408279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5813" cy="5849937"/>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4993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r>
              <a:rPr lang="fr-FR" altLang="fr-FR"/>
              <a:t>29/09/17</a:t>
            </a:r>
          </a:p>
        </p:txBody>
      </p:sp>
      <p:sp>
        <p:nvSpPr>
          <p:cNvPr id="5" name="Espace réservé du pied de page 4"/>
          <p:cNvSpPr>
            <a:spLocks noGrp="1"/>
          </p:cNvSpPr>
          <p:nvPr>
            <p:ph type="ftr" idx="11"/>
          </p:nvPr>
        </p:nvSpPr>
        <p:spPr/>
        <p:txBody>
          <a:bodyPr/>
          <a:lstStyle>
            <a:lvl1pPr>
              <a:defRPr/>
            </a:lvl1pPr>
          </a:lstStyle>
          <a:p>
            <a:endParaRPr lang="fr-FR" altLang="fr-FR"/>
          </a:p>
        </p:txBody>
      </p:sp>
      <p:sp>
        <p:nvSpPr>
          <p:cNvPr id="6" name="Espace réservé du numéro de diapositive 5"/>
          <p:cNvSpPr>
            <a:spLocks noGrp="1"/>
          </p:cNvSpPr>
          <p:nvPr>
            <p:ph type="sldNum" idx="12"/>
          </p:nvPr>
        </p:nvSpPr>
        <p:spPr/>
        <p:txBody>
          <a:bodyPr/>
          <a:lstStyle>
            <a:lvl1pPr>
              <a:defRPr/>
            </a:lvl1pPr>
          </a:lstStyle>
          <a:p>
            <a:fld id="{834ACFCD-55AB-ED43-B370-8FF7B04B0FD8}" type="slidenum">
              <a:rPr lang="fr-FR" altLang="fr-FR"/>
              <a:pPr/>
              <a:t>‹#›</a:t>
            </a:fld>
            <a:endParaRPr lang="fr-FR" altLang="fr-FR"/>
          </a:p>
        </p:txBody>
      </p:sp>
    </p:spTree>
    <p:extLst>
      <p:ext uri="{BB962C8B-B14F-4D97-AF65-F5344CB8AC3E}">
        <p14:creationId xmlns:p14="http://schemas.microsoft.com/office/powerpoint/2010/main" val="739388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558843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87017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Cliquez pour modifier les styles du texte du masque</a:t>
            </a: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441303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28650" y="1825625"/>
            <a:ext cx="386715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369915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30238" y="2505075"/>
            <a:ext cx="3868737" cy="36845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788" cy="36845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208196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91127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Cliquez pour modifier les styles du texte du masque</a:t>
            </a: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666123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2137089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u pied de page 4"/>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397381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u pied de page 4"/>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912311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1825625"/>
            <a:ext cx="7886700" cy="435133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94426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1825625"/>
            <a:ext cx="1971675" cy="43513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628650" y="1825625"/>
            <a:ext cx="5762625" cy="4351338"/>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408113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p:cNvSpPr>
            <a:spLocks noGrp="1"/>
          </p:cNvSpPr>
          <p:nvPr>
            <p:ph type="ftr" idx="10"/>
          </p:nvPr>
        </p:nvSpPr>
        <p:spPr>
          <a:xfrm>
            <a:off x="1763713" y="6245225"/>
            <a:ext cx="4892675" cy="473075"/>
          </a:xfrm>
        </p:spPr>
        <p:txBody>
          <a:bodyPr/>
          <a:lstStyle>
            <a:lvl1pPr>
              <a:defRPr/>
            </a:lvl1pPr>
          </a:lstStyle>
          <a:p>
            <a:endParaRPr lang="fr-FR" altLang="fr-FR"/>
          </a:p>
          <a:p>
            <a:endParaRPr lang="fr-FR" altLang="fr-FR"/>
          </a:p>
        </p:txBody>
      </p:sp>
      <p:sp>
        <p:nvSpPr>
          <p:cNvPr id="6" name="Line 4"/>
          <p:cNvSpPr>
            <a:spLocks noChangeShapeType="1"/>
          </p:cNvSpPr>
          <p:nvPr userDrawn="1"/>
        </p:nvSpPr>
        <p:spPr bwMode="auto">
          <a:xfrm>
            <a:off x="468313" y="981075"/>
            <a:ext cx="8424862" cy="1588"/>
          </a:xfrm>
          <a:prstGeom prst="line">
            <a:avLst/>
          </a:prstGeom>
          <a:noFill/>
          <a:ln w="15840" cap="sq">
            <a:solidFill>
              <a:srgbClr val="3366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sp>
        <p:nvSpPr>
          <p:cNvPr id="7" name="Titre 1"/>
          <p:cNvSpPr>
            <a:spLocks noGrp="1"/>
          </p:cNvSpPr>
          <p:nvPr>
            <p:ph type="title"/>
          </p:nvPr>
        </p:nvSpPr>
        <p:spPr>
          <a:xfrm>
            <a:off x="457200" y="274638"/>
            <a:ext cx="8226425" cy="558800"/>
          </a:xfrm>
        </p:spPr>
        <p:txBody>
          <a:bodyPr/>
          <a:lstStyle/>
          <a:p>
            <a:r>
              <a:rPr lang="fr-FR" smtClean="0"/>
              <a:t>Cliquez et modifiez le titre</a:t>
            </a:r>
            <a:endParaRPr lang="fr-FR"/>
          </a:p>
        </p:txBody>
      </p:sp>
    </p:spTree>
    <p:extLst>
      <p:ext uri="{BB962C8B-B14F-4D97-AF65-F5344CB8AC3E}">
        <p14:creationId xmlns:p14="http://schemas.microsoft.com/office/powerpoint/2010/main" val="887249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Contenus / listes">
    <p:spTree>
      <p:nvGrpSpPr>
        <p:cNvPr id="1" name=""/>
        <p:cNvGrpSpPr/>
        <p:nvPr/>
      </p:nvGrpSpPr>
      <p:grpSpPr>
        <a:xfrm>
          <a:off x="0" y="0"/>
          <a:ext cx="0" cy="0"/>
          <a:chOff x="0" y="0"/>
          <a:chExt cx="0" cy="0"/>
        </a:xfrm>
      </p:grpSpPr>
      <p:pic>
        <p:nvPicPr>
          <p:cNvPr id="5" name="Imag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7463"/>
            <a:ext cx="2339975"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27"/>
          <p:cNvGraphicFramePr>
            <a:graphicFrameLocks noChangeAspect="1"/>
          </p:cNvGraphicFramePr>
          <p:nvPr/>
        </p:nvGraphicFramePr>
        <p:xfrm>
          <a:off x="0" y="6572250"/>
          <a:ext cx="9144000" cy="312738"/>
        </p:xfrm>
        <a:graphic>
          <a:graphicData uri="http://schemas.openxmlformats.org/presentationml/2006/ole">
            <mc:AlternateContent xmlns:mc="http://schemas.openxmlformats.org/markup-compatibility/2006">
              <mc:Choice xmlns:v="urn:schemas-microsoft-com:vml" Requires="v">
                <p:oleObj spid="_x0000_s26673" name="Image" r:id="rId4" imgW="10837792" imgH="1231290" progId="Photoshop.Image.10">
                  <p:embed/>
                </p:oleObj>
              </mc:Choice>
              <mc:Fallback>
                <p:oleObj name="Image" r:id="rId4" imgW="10837792" imgH="1231290" progId="Photoshop.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2250"/>
                        <a:ext cx="9144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22"/>
          <p:cNvSpPr txBox="1">
            <a:spLocks noChangeArrowheads="1"/>
          </p:cNvSpPr>
          <p:nvPr/>
        </p:nvSpPr>
        <p:spPr bwMode="auto">
          <a:xfrm>
            <a:off x="3059113" y="6597650"/>
            <a:ext cx="2951162" cy="2444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fr-FR" altLang="fr-FR" sz="1000">
                <a:latin typeface="Calibri" charset="0"/>
              </a:rPr>
              <a:t>Page </a:t>
            </a:r>
            <a:fld id="{72F02D3C-CAC5-3A46-8FC0-165E29065D97}" type="slidenum">
              <a:rPr lang="fr-FR" altLang="fr-FR" sz="1000">
                <a:latin typeface="Calibri" charset="0"/>
              </a:rPr>
              <a:pPr eaLnBrk="1" hangingPunct="1">
                <a:spcBef>
                  <a:spcPct val="50000"/>
                </a:spcBef>
              </a:pPr>
              <a:t>‹#›</a:t>
            </a:fld>
            <a:endParaRPr lang="fr-FR" altLang="fr-FR" sz="1000">
              <a:latin typeface="Calibri" charset="0"/>
            </a:endParaRPr>
          </a:p>
        </p:txBody>
      </p:sp>
      <p:sp>
        <p:nvSpPr>
          <p:cNvPr id="8" name="Text Box 23"/>
          <p:cNvSpPr txBox="1">
            <a:spLocks noChangeArrowheads="1"/>
          </p:cNvSpPr>
          <p:nvPr/>
        </p:nvSpPr>
        <p:spPr bwMode="auto">
          <a:xfrm>
            <a:off x="3059113" y="6597650"/>
            <a:ext cx="2951162" cy="2444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fr-FR" altLang="fr-FR" sz="1000">
                <a:solidFill>
                  <a:schemeClr val="bg1"/>
                </a:solidFill>
                <a:latin typeface="Calibri" charset="0"/>
              </a:rPr>
              <a:t>Page </a:t>
            </a:r>
            <a:fld id="{0612891E-4DE9-C849-B917-712BC1344A57}" type="slidenum">
              <a:rPr lang="fr-FR" altLang="fr-FR" sz="1000">
                <a:solidFill>
                  <a:schemeClr val="bg1"/>
                </a:solidFill>
                <a:latin typeface="Calibri" charset="0"/>
              </a:rPr>
              <a:pPr eaLnBrk="1" hangingPunct="1">
                <a:spcBef>
                  <a:spcPct val="50000"/>
                </a:spcBef>
              </a:pPr>
              <a:t>‹#›</a:t>
            </a:fld>
            <a:endParaRPr lang="fr-FR" altLang="fr-FR" sz="1000">
              <a:solidFill>
                <a:schemeClr val="bg1"/>
              </a:solidFill>
              <a:latin typeface="Calibri" charset="0"/>
            </a:endParaRPr>
          </a:p>
        </p:txBody>
      </p:sp>
      <p:sp>
        <p:nvSpPr>
          <p:cNvPr id="9" name="Text Box 24"/>
          <p:cNvSpPr txBox="1">
            <a:spLocks noChangeArrowheads="1"/>
          </p:cNvSpPr>
          <p:nvPr/>
        </p:nvSpPr>
        <p:spPr bwMode="auto">
          <a:xfrm>
            <a:off x="50800" y="6581775"/>
            <a:ext cx="2146300" cy="276225"/>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fr-FR" sz="1200" dirty="0" smtClean="0">
                <a:solidFill>
                  <a:schemeClr val="bg1"/>
                </a:solidFill>
                <a:latin typeface="Calibri" charset="0"/>
              </a:rPr>
              <a:t>Institut Pierre Simon Laplace</a:t>
            </a:r>
          </a:p>
        </p:txBody>
      </p:sp>
      <p:graphicFrame>
        <p:nvGraphicFramePr>
          <p:cNvPr id="10" name="Object 4"/>
          <p:cNvGraphicFramePr>
            <a:graphicFrameLocks noChangeAspect="1"/>
          </p:cNvGraphicFramePr>
          <p:nvPr/>
        </p:nvGraphicFramePr>
        <p:xfrm>
          <a:off x="0" y="6572250"/>
          <a:ext cx="9144000" cy="312738"/>
        </p:xfrm>
        <a:graphic>
          <a:graphicData uri="http://schemas.openxmlformats.org/presentationml/2006/ole">
            <mc:AlternateContent xmlns:mc="http://schemas.openxmlformats.org/markup-compatibility/2006">
              <mc:Choice xmlns:v="urn:schemas-microsoft-com:vml" Requires="v">
                <p:oleObj spid="_x0000_s26674" name="Image" r:id="rId6" imgW="10837792" imgH="1231290" progId="Photoshop.Image.10">
                  <p:embed/>
                </p:oleObj>
              </mc:Choice>
              <mc:Fallback>
                <p:oleObj name="Image" r:id="rId6" imgW="10837792" imgH="1231290" progId="Photoshop.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572250"/>
                        <a:ext cx="9144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 name="Text Box 22"/>
          <p:cNvSpPr txBox="1">
            <a:spLocks noChangeArrowheads="1"/>
          </p:cNvSpPr>
          <p:nvPr/>
        </p:nvSpPr>
        <p:spPr bwMode="auto">
          <a:xfrm>
            <a:off x="8050213" y="6613525"/>
            <a:ext cx="1093787" cy="2444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spcBef>
                <a:spcPct val="50000"/>
              </a:spcBef>
            </a:pPr>
            <a:r>
              <a:rPr lang="fr-FR" altLang="fr-FR" sz="1000">
                <a:solidFill>
                  <a:schemeClr val="bg1"/>
                </a:solidFill>
                <a:latin typeface="Calibri" charset="0"/>
              </a:rPr>
              <a:t>Page </a:t>
            </a:r>
            <a:fld id="{C602C6D0-50D9-D34D-AF0C-E9447209D51F}" type="slidenum">
              <a:rPr lang="fr-FR" altLang="fr-FR" sz="1000">
                <a:solidFill>
                  <a:schemeClr val="bg1"/>
                </a:solidFill>
                <a:latin typeface="Calibri" charset="0"/>
              </a:rPr>
              <a:pPr algn="r" eaLnBrk="1" hangingPunct="1">
                <a:spcBef>
                  <a:spcPct val="50000"/>
                </a:spcBef>
              </a:pPr>
              <a:t>‹#›</a:t>
            </a:fld>
            <a:endParaRPr lang="fr-FR" altLang="fr-FR" sz="1000">
              <a:solidFill>
                <a:schemeClr val="bg1"/>
              </a:solidFill>
              <a:latin typeface="Calibri" charset="0"/>
            </a:endParaRPr>
          </a:p>
        </p:txBody>
      </p:sp>
      <p:pic>
        <p:nvPicPr>
          <p:cNvPr id="14" name="Picture 19" descr="Trait"/>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26988"/>
            <a:ext cx="3203575"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a:spLocks noGrp="1"/>
          </p:cNvSpPr>
          <p:nvPr>
            <p:ph type="ctrTitle"/>
          </p:nvPr>
        </p:nvSpPr>
        <p:spPr>
          <a:xfrm>
            <a:off x="1371600" y="1"/>
            <a:ext cx="7629556" cy="785793"/>
          </a:xfrm>
          <a:prstGeom prst="rect">
            <a:avLst/>
          </a:prstGeom>
        </p:spPr>
        <p:txBody>
          <a:bodyPr/>
          <a:lstStyle>
            <a:lvl1pPr algn="r">
              <a:defRPr sz="2800">
                <a:solidFill>
                  <a:srgbClr val="1771A9"/>
                </a:solidFill>
              </a:defRPr>
            </a:lvl1pPr>
          </a:lstStyle>
          <a:p>
            <a:r>
              <a:rPr lang="fr-FR" dirty="0" smtClean="0"/>
              <a:t>Cliquez pour modifier le style du titre</a:t>
            </a:r>
            <a:endParaRPr lang="fr-FR" dirty="0"/>
          </a:p>
        </p:txBody>
      </p:sp>
      <p:sp>
        <p:nvSpPr>
          <p:cNvPr id="13" name="Sous-titre 2"/>
          <p:cNvSpPr>
            <a:spLocks noGrp="1"/>
          </p:cNvSpPr>
          <p:nvPr>
            <p:ph type="subTitle" idx="1"/>
          </p:nvPr>
        </p:nvSpPr>
        <p:spPr>
          <a:xfrm>
            <a:off x="142844" y="857232"/>
            <a:ext cx="5929322" cy="500066"/>
          </a:xfrm>
          <a:prstGeom prst="rect">
            <a:avLst/>
          </a:prstGeom>
        </p:spPr>
        <p:txBody>
          <a:bodyPr/>
          <a:lstStyle>
            <a:lvl1pPr marL="0" indent="0" algn="l">
              <a:buNone/>
              <a:defRPr sz="2400">
                <a:solidFill>
                  <a:srgbClr val="ED720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9" name="Espace réservé du texte 2"/>
          <p:cNvSpPr>
            <a:spLocks noGrp="1"/>
          </p:cNvSpPr>
          <p:nvPr>
            <p:ph type="body" idx="11"/>
          </p:nvPr>
        </p:nvSpPr>
        <p:spPr>
          <a:xfrm>
            <a:off x="142844" y="1500174"/>
            <a:ext cx="4214842" cy="4857784"/>
          </a:xfrm>
          <a:prstGeom prst="rect">
            <a:avLst/>
          </a:prstGeom>
        </p:spPr>
        <p:txBody>
          <a:bodyPr anchor="b"/>
          <a:lstStyle>
            <a:lvl1pPr marL="0" indent="0">
              <a:buFont typeface="Wingdings" pitchFamily="2" charset="2"/>
              <a:buNone/>
              <a:defRPr sz="15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0649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68313" y="1196975"/>
            <a:ext cx="4037012" cy="48212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96975"/>
            <a:ext cx="4037013" cy="48212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49235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59189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pied de page 2"/>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165765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9027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u pied de page 4"/>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4092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u pied de page 4"/>
          <p:cNvSpPr>
            <a:spLocks noGrp="1"/>
          </p:cNvSpPr>
          <p:nvPr>
            <p:ph type="ftr" idx="10"/>
          </p:nvPr>
        </p:nvSpPr>
        <p:spPr/>
        <p:txBody>
          <a:bodyPr/>
          <a:lstStyle>
            <a:lvl1pPr>
              <a:defRPr/>
            </a:lvl1pPr>
          </a:lstStyle>
          <a:p>
            <a:endParaRPr lang="fr-FR" altLang="fr-FR"/>
          </a:p>
          <a:p>
            <a:endParaRPr lang="fr-FR" altLang="fr-FR"/>
          </a:p>
        </p:txBody>
      </p:sp>
    </p:spTree>
    <p:extLst>
      <p:ext uri="{BB962C8B-B14F-4D97-AF65-F5344CB8AC3E}">
        <p14:creationId xmlns:p14="http://schemas.microsoft.com/office/powerpoint/2010/main" val="592194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1026" name="Rectangle 2"/>
          <p:cNvSpPr>
            <a:spLocks noGrp="1" noChangeArrowheads="1"/>
          </p:cNvSpPr>
          <p:nvPr>
            <p:ph type="body" idx="1"/>
          </p:nvPr>
        </p:nvSpPr>
        <p:spPr bwMode="auto">
          <a:xfrm>
            <a:off x="468313" y="1196975"/>
            <a:ext cx="8226425" cy="482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1027" name="Rectangle 3"/>
          <p:cNvSpPr>
            <a:spLocks noGrp="1" noChangeArrowheads="1"/>
          </p:cNvSpPr>
          <p:nvPr>
            <p:ph type="ftr"/>
          </p:nvPr>
        </p:nvSpPr>
        <p:spPr bwMode="auto">
          <a:xfrm>
            <a:off x="1258888" y="6237288"/>
            <a:ext cx="539750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400">
                <a:solidFill>
                  <a:srgbClr val="336699"/>
                </a:solidFill>
                <a:latin typeface="Times New Roman" charset="0"/>
                <a:ea typeface="Segoe UI" charset="0"/>
                <a:cs typeface="Segoe UI" charset="0"/>
              </a:defRPr>
            </a:lvl1pPr>
          </a:lstStyle>
          <a:p>
            <a:endParaRPr lang="fr-FR" altLang="fr-FR"/>
          </a:p>
          <a:p>
            <a:endParaRPr lang="fr-FR" altLang="fr-FR"/>
          </a:p>
        </p:txBody>
      </p:sp>
      <p:sp>
        <p:nvSpPr>
          <p:cNvPr id="1028" name="Line 4"/>
          <p:cNvSpPr>
            <a:spLocks noChangeShapeType="1"/>
          </p:cNvSpPr>
          <p:nvPr/>
        </p:nvSpPr>
        <p:spPr bwMode="auto">
          <a:xfrm>
            <a:off x="468313" y="981075"/>
            <a:ext cx="8424862" cy="1588"/>
          </a:xfrm>
          <a:prstGeom prst="line">
            <a:avLst/>
          </a:prstGeom>
          <a:noFill/>
          <a:ln w="15840" cap="sq">
            <a:solidFill>
              <a:srgbClr val="33669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fr-FR"/>
          </a:p>
        </p:txBody>
      </p:sp>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4025" y="6092825"/>
            <a:ext cx="2160588" cy="60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30" name="Rectangle 6"/>
          <p:cNvSpPr>
            <a:spLocks noChangeArrowheads="1"/>
          </p:cNvSpPr>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9pPr>
          </a:lstStyle>
          <a:p>
            <a:pPr>
              <a:buClrTx/>
              <a:buFontTx/>
              <a:buNone/>
            </a:pPr>
            <a:fld id="{5CA6D69D-FC5E-A342-9D55-F6929B43D234}" type="slidenum">
              <a:rPr lang="en-US" altLang="fr-FR" sz="1400"/>
              <a:pPr>
                <a:buClrTx/>
                <a:buFontTx/>
                <a:buNone/>
              </a:pPr>
              <a:t>‹#›</a:t>
            </a:fld>
            <a:endParaRPr lang="en-US" altLang="fr-FR" sz="140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5" r:id="rId12"/>
  </p:sldLayoutIdLst>
  <p:hf sldNum="0" hdr="0" dt="0"/>
  <p:txStyles>
    <p:titleStyle>
      <a:lvl1pPr algn="ctr" defTabSz="449263" rtl="0" fontAlgn="base">
        <a:spcBef>
          <a:spcPct val="0"/>
        </a:spcBef>
        <a:spcAft>
          <a:spcPct val="0"/>
        </a:spcAft>
        <a:buClr>
          <a:srgbClr val="000000"/>
        </a:buClr>
        <a:buSzPct val="100000"/>
        <a:buFont typeface="Times New Roman" charset="0"/>
        <a:defRPr sz="2400" kern="1200">
          <a:solidFill>
            <a:srgbClr val="336699"/>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2pPr>
      <a:lvl3pPr marL="11430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3pPr>
      <a:lvl4pPr marL="16002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4pPr>
      <a:lvl5pPr marL="20574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9pPr>
    </p:titleStyle>
    <p:bodyStyle>
      <a:lvl1pPr marL="342900" indent="-342900" algn="l" defTabSz="449263" rtl="0" fontAlgn="base">
        <a:spcBef>
          <a:spcPts val="600"/>
        </a:spcBef>
        <a:spcAft>
          <a:spcPct val="0"/>
        </a:spcAft>
        <a:buClr>
          <a:srgbClr val="000000"/>
        </a:buClr>
        <a:buSzPct val="100000"/>
        <a:buFont typeface="Times New Roman" charset="0"/>
        <a:defRPr sz="2400" kern="1200">
          <a:solidFill>
            <a:srgbClr val="000000"/>
          </a:solidFill>
          <a:latin typeface="+mn-lt"/>
          <a:ea typeface="+mn-ea"/>
          <a:cs typeface="+mn-cs"/>
        </a:defRPr>
      </a:lvl1pPr>
      <a:lvl2pPr marL="742950" indent="-285750" algn="l" defTabSz="449263" rtl="0" fontAlgn="base">
        <a:spcBef>
          <a:spcPts val="400"/>
        </a:spcBef>
        <a:spcAft>
          <a:spcPct val="0"/>
        </a:spcAft>
        <a:buClr>
          <a:srgbClr val="000000"/>
        </a:buClr>
        <a:buSzPct val="100000"/>
        <a:buFont typeface="Times New Roman" charset="0"/>
        <a:defRPr sz="1600" kern="1200">
          <a:solidFill>
            <a:srgbClr val="000000"/>
          </a:solidFill>
          <a:latin typeface="+mn-lt"/>
          <a:ea typeface="+mn-ea"/>
          <a:cs typeface="+mn-cs"/>
        </a:defRPr>
      </a:lvl2pPr>
      <a:lvl3pPr marL="1143000" indent="-228600" algn="l" defTabSz="449263" rtl="0" fontAlgn="base">
        <a:spcBef>
          <a:spcPts val="350"/>
        </a:spcBef>
        <a:spcAft>
          <a:spcPct val="0"/>
        </a:spcAft>
        <a:buClr>
          <a:srgbClr val="000000"/>
        </a:buClr>
        <a:buSzPct val="100000"/>
        <a:buFont typeface="Times New Roman" charset="0"/>
        <a:defRPr sz="1400" kern="1200">
          <a:solidFill>
            <a:srgbClr val="000000"/>
          </a:solidFill>
          <a:latin typeface="+mn-lt"/>
          <a:ea typeface="+mn-ea"/>
          <a:cs typeface="+mn-cs"/>
        </a:defRPr>
      </a:lvl3pPr>
      <a:lvl4pPr marL="1600200" indent="-228600" algn="l" defTabSz="449263" rtl="0" fontAlgn="base">
        <a:spcBef>
          <a:spcPts val="250"/>
        </a:spcBef>
        <a:spcAft>
          <a:spcPct val="0"/>
        </a:spcAft>
        <a:buClr>
          <a:srgbClr val="000000"/>
        </a:buClr>
        <a:buSzPct val="100000"/>
        <a:buFont typeface="Times New Roman" charset="0"/>
        <a:defRPr sz="1000" kern="1200">
          <a:solidFill>
            <a:srgbClr val="000000"/>
          </a:solidFill>
          <a:latin typeface="+mn-lt"/>
          <a:ea typeface="+mn-ea"/>
          <a:cs typeface="+mn-cs"/>
        </a:defRPr>
      </a:lvl4pPr>
      <a:lvl5pPr marL="2057400" indent="-228600" algn="l" defTabSz="449263" rtl="0" fontAlgn="base">
        <a:spcBef>
          <a:spcPts val="250"/>
        </a:spcBef>
        <a:spcAft>
          <a:spcPct val="0"/>
        </a:spcAft>
        <a:buClr>
          <a:srgbClr val="000000"/>
        </a:buClr>
        <a:buSzPct val="100000"/>
        <a:buFont typeface="Times New Roman" charset="0"/>
        <a:defRPr sz="1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2050"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2051"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215900" indent="-215900">
              <a:buSzPct val="45000"/>
              <a:buFont typeface="Wingdings" charset="2"/>
              <a:buNone/>
              <a:tabLst>
                <a:tab pos="449263" algn="l"/>
                <a:tab pos="898525" algn="l"/>
                <a:tab pos="1347788" algn="l"/>
                <a:tab pos="1797050" algn="l"/>
              </a:tabLst>
              <a:defRPr sz="1400">
                <a:solidFill>
                  <a:srgbClr val="000000"/>
                </a:solidFill>
                <a:latin typeface="Times New Roman" charset="0"/>
                <a:ea typeface="Segoe UI" charset="0"/>
                <a:cs typeface="Segoe UI" charset="0"/>
              </a:defRPr>
            </a:lvl1pPr>
          </a:lstStyle>
          <a:p>
            <a:r>
              <a:rPr lang="fr-FR" altLang="fr-FR"/>
              <a:t>29/09/17</a:t>
            </a:r>
          </a:p>
        </p:txBody>
      </p:sp>
      <p:sp>
        <p:nvSpPr>
          <p:cNvPr id="2052"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215900" indent="-215900" algn="ctr">
              <a:buSzPct val="45000"/>
              <a:buFont typeface="Wingdings" charset="2"/>
              <a:buNone/>
              <a:tabLst>
                <a:tab pos="449263" algn="l"/>
                <a:tab pos="898525" algn="l"/>
                <a:tab pos="1347788" algn="l"/>
                <a:tab pos="1797050" algn="l"/>
                <a:tab pos="2246313" algn="l"/>
                <a:tab pos="2695575" algn="l"/>
              </a:tabLst>
              <a:defRPr sz="1400">
                <a:solidFill>
                  <a:srgbClr val="000000"/>
                </a:solidFill>
                <a:latin typeface="Times New Roman" charset="0"/>
                <a:ea typeface="Segoe UI" charset="0"/>
                <a:cs typeface="Segoe UI" charset="0"/>
              </a:defRPr>
            </a:lvl1pPr>
          </a:lstStyle>
          <a:p>
            <a:endParaRPr lang="fr-FR" altLang="fr-FR"/>
          </a:p>
        </p:txBody>
      </p:sp>
      <p:sp>
        <p:nvSpPr>
          <p:cNvPr id="2053"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marL="215900" indent="-215900" algn="r">
              <a:buSzPct val="45000"/>
              <a:buFont typeface="Wingdings" charset="2"/>
              <a:buNone/>
              <a:tabLst>
                <a:tab pos="449263" algn="l"/>
                <a:tab pos="898525" algn="l"/>
                <a:tab pos="1347788" algn="l"/>
                <a:tab pos="1797050" algn="l"/>
              </a:tabLst>
              <a:defRPr sz="1400">
                <a:solidFill>
                  <a:srgbClr val="000000"/>
                </a:solidFill>
                <a:latin typeface="Times New Roman" charset="0"/>
                <a:ea typeface="Segoe UI" charset="0"/>
                <a:cs typeface="Segoe UI" charset="0"/>
              </a:defRPr>
            </a:lvl1pPr>
          </a:lstStyle>
          <a:p>
            <a:fld id="{EBA4AB96-7920-5948-B5C7-3E356636387E}"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ctr" defTabSz="449263" rtl="0" fontAlgn="base">
        <a:spcBef>
          <a:spcPct val="0"/>
        </a:spcBef>
        <a:spcAft>
          <a:spcPct val="0"/>
        </a:spcAft>
        <a:buClr>
          <a:srgbClr val="000000"/>
        </a:buClr>
        <a:buSzPct val="100000"/>
        <a:buFont typeface="Times New Roman"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2pPr>
      <a:lvl3pPr marL="1143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3pPr>
      <a:lvl4pPr marL="1600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4pPr>
      <a:lvl5pPr marL="20574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Arial" charset="0"/>
          <a:cs typeface="Arial" charset="0"/>
        </a:defRPr>
      </a:lvl9pPr>
    </p:titleStyle>
    <p:bodyStyle>
      <a:lvl1pPr marL="342900" indent="-342900" algn="l" defTabSz="449263" rtl="0" fontAlgn="base">
        <a:spcBef>
          <a:spcPts val="800"/>
        </a:spcBef>
        <a:spcAft>
          <a:spcPct val="0"/>
        </a:spcAft>
        <a:buClr>
          <a:srgbClr val="000000"/>
        </a:buClr>
        <a:buSzPct val="100000"/>
        <a:buFont typeface="Times New Roman" charset="0"/>
        <a:defRPr sz="32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85800" y="2130425"/>
            <a:ext cx="7769225" cy="146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ltLang="fr-FR"/>
              <a:t>Cliquez pour éditer le format du texte-titre</a:t>
            </a:r>
          </a:p>
        </p:txBody>
      </p:sp>
      <p:sp>
        <p:nvSpPr>
          <p:cNvPr id="3075" name="Rectangle 3"/>
          <p:cNvSpPr>
            <a:spLocks noGrp="1" noChangeArrowheads="1"/>
          </p:cNvSpPr>
          <p:nvPr>
            <p:ph type="ftr"/>
          </p:nvPr>
        </p:nvSpPr>
        <p:spPr bwMode="auto">
          <a:xfrm>
            <a:off x="1763713" y="6245225"/>
            <a:ext cx="489267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a:buClrTx/>
              <a:buFontTx/>
              <a:buNone/>
              <a:tabLst>
                <a:tab pos="449263" algn="l"/>
                <a:tab pos="898525" algn="l"/>
                <a:tab pos="1347788" algn="l"/>
                <a:tab pos="1797050" algn="l"/>
                <a:tab pos="2246313" algn="l"/>
                <a:tab pos="2695575" algn="l"/>
                <a:tab pos="3144838" algn="l"/>
                <a:tab pos="3594100" algn="l"/>
                <a:tab pos="4043363" algn="l"/>
                <a:tab pos="4492625" algn="l"/>
              </a:tabLst>
              <a:defRPr sz="1400">
                <a:solidFill>
                  <a:srgbClr val="336699"/>
                </a:solidFill>
                <a:latin typeface="Times New Roman" charset="0"/>
                <a:ea typeface="Segoe UI" charset="0"/>
                <a:cs typeface="Segoe UI" charset="0"/>
              </a:defRPr>
            </a:lvl1pPr>
          </a:lstStyle>
          <a:p>
            <a:endParaRPr lang="fr-FR" altLang="fr-FR"/>
          </a:p>
          <a:p>
            <a:endParaRPr lang="fr-FR" altLang="fr-FR"/>
          </a:p>
        </p:txBody>
      </p:sp>
      <p:sp>
        <p:nvSpPr>
          <p:cNvPr id="3077" name="Rectangle 5"/>
          <p:cNvSpPr>
            <a:spLocks noChangeArrowheads="1"/>
          </p:cNvSpPr>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9pPr>
          </a:lstStyle>
          <a:p>
            <a:pPr>
              <a:buClrTx/>
              <a:buFontTx/>
              <a:buNone/>
            </a:pPr>
            <a:fld id="{27857651-0D88-3D4A-8899-D2587C4D067E}" type="slidenum">
              <a:rPr lang="en-US" altLang="fr-FR" sz="1400"/>
              <a:pPr>
                <a:buClrTx/>
                <a:buFontTx/>
                <a:buNone/>
              </a:pPr>
              <a:t>‹#›</a:t>
            </a:fld>
            <a:endParaRPr lang="en-US" altLang="fr-FR" sz="14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hf sldNum="0" hdr="0" dt="0"/>
  <p:txStyles>
    <p:titleStyle>
      <a:lvl1pPr algn="ctr" defTabSz="449263" rtl="0" fontAlgn="base">
        <a:spcBef>
          <a:spcPct val="0"/>
        </a:spcBef>
        <a:spcAft>
          <a:spcPct val="0"/>
        </a:spcAft>
        <a:buClr>
          <a:srgbClr val="000000"/>
        </a:buClr>
        <a:buSzPct val="100000"/>
        <a:buFont typeface="Times New Roman" charset="0"/>
        <a:defRPr sz="2400" kern="1200">
          <a:solidFill>
            <a:srgbClr val="336699"/>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2pPr>
      <a:lvl3pPr marL="11430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3pPr>
      <a:lvl4pPr marL="16002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4pPr>
      <a:lvl5pPr marL="20574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charset="0"/>
        <a:defRPr sz="2400">
          <a:solidFill>
            <a:srgbClr val="336699"/>
          </a:solidFill>
          <a:latin typeface="Arial" charset="0"/>
          <a:ea typeface="Arial" charset="0"/>
          <a:cs typeface="Arial" charset="0"/>
        </a:defRPr>
      </a:lvl9pPr>
    </p:titleStyle>
    <p:bodyStyle>
      <a:lvl1pPr marL="342900" indent="-342900" algn="ctr" defTabSz="449263" rtl="0" fontAlgn="base">
        <a:spcBef>
          <a:spcPts val="600"/>
        </a:spcBef>
        <a:spcAft>
          <a:spcPct val="0"/>
        </a:spcAft>
        <a:buClr>
          <a:srgbClr val="000000"/>
        </a:buClr>
        <a:buSzPct val="100000"/>
        <a:buFont typeface="Times New Roman" charset="0"/>
        <a:defRPr sz="2400" kern="1200">
          <a:solidFill>
            <a:srgbClr val="000000"/>
          </a:solidFill>
          <a:latin typeface="+mn-lt"/>
          <a:ea typeface="+mn-ea"/>
          <a:cs typeface="+mn-cs"/>
        </a:defRPr>
      </a:lvl1pPr>
      <a:lvl2pPr marL="742950" indent="-285750" algn="ctr" defTabSz="449263" rtl="0" fontAlgn="base">
        <a:spcBef>
          <a:spcPts val="400"/>
        </a:spcBef>
        <a:spcAft>
          <a:spcPct val="0"/>
        </a:spcAft>
        <a:buClr>
          <a:srgbClr val="000000"/>
        </a:buClr>
        <a:buSzPct val="100000"/>
        <a:buFont typeface="Times New Roman" charset="0"/>
        <a:defRPr sz="1600" kern="1200">
          <a:solidFill>
            <a:srgbClr val="000000"/>
          </a:solidFill>
          <a:latin typeface="+mn-lt"/>
          <a:ea typeface="+mn-ea"/>
          <a:cs typeface="+mn-cs"/>
        </a:defRPr>
      </a:lvl2pPr>
      <a:lvl3pPr marL="1143000" indent="-228600" algn="ctr" defTabSz="449263" rtl="0" fontAlgn="base">
        <a:spcBef>
          <a:spcPts val="350"/>
        </a:spcBef>
        <a:spcAft>
          <a:spcPct val="0"/>
        </a:spcAft>
        <a:buClr>
          <a:srgbClr val="000000"/>
        </a:buClr>
        <a:buSzPct val="100000"/>
        <a:buFont typeface="Times New Roman" charset="0"/>
        <a:defRPr sz="1400" kern="1200">
          <a:solidFill>
            <a:srgbClr val="000000"/>
          </a:solidFill>
          <a:latin typeface="+mn-lt"/>
          <a:ea typeface="+mn-ea"/>
          <a:cs typeface="+mn-cs"/>
        </a:defRPr>
      </a:lvl3pPr>
      <a:lvl4pPr marL="1600200" indent="-228600" algn="ctr" defTabSz="449263" rtl="0" fontAlgn="base">
        <a:spcBef>
          <a:spcPts val="250"/>
        </a:spcBef>
        <a:spcAft>
          <a:spcPct val="0"/>
        </a:spcAft>
        <a:buClr>
          <a:srgbClr val="000000"/>
        </a:buClr>
        <a:buSzPct val="100000"/>
        <a:buFont typeface="Times New Roman" charset="0"/>
        <a:defRPr sz="1000" kern="1200">
          <a:solidFill>
            <a:srgbClr val="000000"/>
          </a:solidFill>
          <a:latin typeface="+mn-lt"/>
          <a:ea typeface="+mn-ea"/>
          <a:cs typeface="+mn-cs"/>
        </a:defRPr>
      </a:lvl4pPr>
      <a:lvl5pPr marL="2057400" indent="-228600" algn="ctr" defTabSz="449263" rtl="0" fontAlgn="base">
        <a:spcBef>
          <a:spcPts val="250"/>
        </a:spcBef>
        <a:spcAft>
          <a:spcPct val="0"/>
        </a:spcAft>
        <a:buClr>
          <a:srgbClr val="000000"/>
        </a:buClr>
        <a:buSzPct val="100000"/>
        <a:buFont typeface="Times New Roman" charset="0"/>
        <a:defRPr sz="1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climport.ipsl.fr/" TargetMode="External"/><Relationship Id="rId4" Type="http://schemas.openxmlformats.org/officeDocument/2006/relationships/image" Target="../media/image10.png"/><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climat-en-questions.fr/" TargetMode="External"/><Relationship Id="rId5" Type="http://schemas.openxmlformats.org/officeDocument/2006/relationships/image" Target="../media/image12.jpeg"/><Relationship Id="rId6" Type="http://schemas.openxmlformats.org/officeDocument/2006/relationships/image" Target="../media/image13.png"/><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5.jpe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cicclade.enm.meteo.f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3CFF7"/>
            </a:gs>
            <a:gs pos="100000">
              <a:srgbClr val="FFE3AB"/>
            </a:gs>
          </a:gsLst>
          <a:lin ang="5400000" scaled="1"/>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115616" y="1340768"/>
            <a:ext cx="7848872" cy="387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9pPr>
          </a:lstStyle>
          <a:p>
            <a:pPr algn="ctr">
              <a:spcBef>
                <a:spcPts val="1250"/>
              </a:spcBef>
              <a:buClrTx/>
              <a:buFontTx/>
              <a:buNone/>
            </a:pPr>
            <a:r>
              <a:rPr lang="fr-FR" altLang="fr-FR" sz="3200" dirty="0" smtClean="0">
                <a:solidFill>
                  <a:schemeClr val="tx1"/>
                </a:solidFill>
              </a:rPr>
              <a:t>WP5 : Formation</a:t>
            </a:r>
          </a:p>
          <a:p>
            <a:pPr marL="342900" indent="-342900">
              <a:spcBef>
                <a:spcPts val="1250"/>
              </a:spcBef>
              <a:buClrTx/>
              <a:buFont typeface="Arial" charset="0"/>
              <a:buChar char="•"/>
            </a:pPr>
            <a:r>
              <a:rPr lang="fr-FR" altLang="fr-FR" dirty="0" smtClean="0">
                <a:solidFill>
                  <a:srgbClr val="FF3300"/>
                </a:solidFill>
              </a:rPr>
              <a:t>Activités Toulousaines </a:t>
            </a:r>
          </a:p>
          <a:p>
            <a:pPr marL="342900" indent="-342900">
              <a:spcBef>
                <a:spcPts val="1250"/>
              </a:spcBef>
              <a:buClrTx/>
              <a:buFont typeface="Arial" charset="0"/>
              <a:buChar char="•"/>
            </a:pPr>
            <a:r>
              <a:rPr lang="fr-FR" altLang="fr-FR" dirty="0" smtClean="0">
                <a:solidFill>
                  <a:srgbClr val="FF3300"/>
                </a:solidFill>
              </a:rPr>
              <a:t>Activités Parisiennes</a:t>
            </a:r>
          </a:p>
          <a:p>
            <a:pPr marL="342900" indent="-342900">
              <a:spcBef>
                <a:spcPts val="1250"/>
              </a:spcBef>
              <a:buClrTx/>
              <a:buFont typeface="Arial" charset="0"/>
              <a:buChar char="•"/>
            </a:pPr>
            <a:r>
              <a:rPr lang="fr-FR" altLang="fr-FR" dirty="0" smtClean="0">
                <a:solidFill>
                  <a:srgbClr val="FF3300"/>
                </a:solidFill>
              </a:rPr>
              <a:t>Volet formation de la convention sur les services climatiques</a:t>
            </a:r>
          </a:p>
          <a:p>
            <a:pPr marL="342900" indent="-342900">
              <a:spcBef>
                <a:spcPts val="1250"/>
              </a:spcBef>
              <a:buClrTx/>
              <a:buFont typeface="Arial" charset="0"/>
              <a:buChar char="•"/>
            </a:pPr>
            <a:endParaRPr lang="fr-FR" altLang="fr-FR" dirty="0" smtClean="0">
              <a:solidFill>
                <a:srgbClr val="FF3300"/>
              </a:solidFill>
            </a:endParaRPr>
          </a:p>
          <a:p>
            <a:pPr marL="342900" indent="-342900">
              <a:spcBef>
                <a:spcPts val="1250"/>
              </a:spcBef>
              <a:buClrTx/>
              <a:buFont typeface="Arial" charset="0"/>
              <a:buChar char="•"/>
            </a:pPr>
            <a:endParaRPr lang="fr-FR" altLang="fr-FR" dirty="0" smtClean="0">
              <a:solidFill>
                <a:srgbClr val="FF3300"/>
              </a:solidFill>
            </a:endParaRPr>
          </a:p>
          <a:p>
            <a:pPr algn="ctr">
              <a:spcBef>
                <a:spcPts val="1250"/>
              </a:spcBef>
              <a:buClrTx/>
              <a:buFontTx/>
              <a:buNone/>
            </a:pPr>
            <a:r>
              <a:rPr lang="fr-FR" altLang="fr-FR" sz="2400" dirty="0" smtClean="0">
                <a:solidFill>
                  <a:schemeClr val="tx1"/>
                </a:solidFill>
              </a:rPr>
              <a:t>Lydie </a:t>
            </a:r>
            <a:r>
              <a:rPr lang="fr-FR" altLang="fr-FR" sz="2400" dirty="0" err="1" smtClean="0">
                <a:solidFill>
                  <a:schemeClr val="tx1"/>
                </a:solidFill>
              </a:rPr>
              <a:t>Audonnet-Falga</a:t>
            </a:r>
            <a:r>
              <a:rPr lang="fr-FR" altLang="fr-FR" sz="2400" dirty="0" smtClean="0">
                <a:solidFill>
                  <a:schemeClr val="tx1"/>
                </a:solidFill>
              </a:rPr>
              <a:t> (</a:t>
            </a:r>
            <a:r>
              <a:rPr lang="fr-FR" altLang="fr-FR" sz="2400" dirty="0" err="1" smtClean="0">
                <a:solidFill>
                  <a:schemeClr val="tx1"/>
                </a:solidFill>
              </a:rPr>
              <a:t>Méteo</a:t>
            </a:r>
            <a:r>
              <a:rPr lang="fr-FR" altLang="fr-FR" sz="2400" dirty="0" smtClean="0">
                <a:solidFill>
                  <a:schemeClr val="tx1"/>
                </a:solidFill>
              </a:rPr>
              <a:t> France)</a:t>
            </a:r>
          </a:p>
          <a:p>
            <a:pPr algn="ctr">
              <a:spcBef>
                <a:spcPts val="1250"/>
              </a:spcBef>
              <a:buClrTx/>
              <a:buFontTx/>
              <a:buNone/>
            </a:pPr>
            <a:r>
              <a:rPr lang="fr-FR" altLang="fr-FR" sz="2400" dirty="0" smtClean="0">
                <a:solidFill>
                  <a:schemeClr val="tx1"/>
                </a:solidFill>
              </a:rPr>
              <a:t>Philippe Bousquet (L-IPSL)</a:t>
            </a:r>
            <a:endParaRPr lang="fr-FR" altLang="fr-FR" sz="2400" dirty="0">
              <a:solidFill>
                <a:schemeClr val="tx1"/>
              </a:solidFill>
            </a:endParaRPr>
          </a:p>
        </p:txBody>
      </p:sp>
      <p:pic>
        <p:nvPicPr>
          <p:cNvPr id="19458" name="Picture 2" descr="ésultat de recherche d'images pour &quot;logo labex l ipsl&quo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5517232"/>
            <a:ext cx="1728192" cy="1237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5831991"/>
            <a:ext cx="2160588" cy="60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285127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ctrTitle"/>
          </p:nvPr>
        </p:nvSpPr>
        <p:spPr bwMode="auto">
          <a:xfrm>
            <a:off x="3203575" y="115888"/>
            <a:ext cx="594042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fr-FR" sz="3200">
                <a:ea typeface="ＭＳ Ｐゴシック" charset="-128"/>
              </a:rPr>
              <a:t>Volet Formation du Labex IPSL</a:t>
            </a:r>
          </a:p>
        </p:txBody>
      </p:sp>
      <p:sp>
        <p:nvSpPr>
          <p:cNvPr id="25603" name="ZoneTexte 19"/>
          <p:cNvSpPr txBox="1">
            <a:spLocks noChangeArrowheads="1"/>
          </p:cNvSpPr>
          <p:nvPr/>
        </p:nvSpPr>
        <p:spPr bwMode="auto">
          <a:xfrm>
            <a:off x="3141663" y="5338763"/>
            <a:ext cx="183515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Cycles biogéochimiques</a:t>
            </a:r>
          </a:p>
          <a:p>
            <a:pPr algn="ctr" eaLnBrk="1" hangingPunct="1"/>
            <a:r>
              <a:rPr lang="fr-FR" altLang="fr-FR" sz="1100">
                <a:solidFill>
                  <a:srgbClr val="FFFFFF"/>
                </a:solidFill>
              </a:rPr>
              <a:t>Paléoclimats</a:t>
            </a:r>
          </a:p>
          <a:p>
            <a:pPr algn="ctr" eaLnBrk="1" hangingPunct="1"/>
            <a:r>
              <a:rPr lang="fr-FR" altLang="fr-FR" sz="1100">
                <a:solidFill>
                  <a:srgbClr val="FFFFFF"/>
                </a:solidFill>
              </a:rPr>
              <a:t>Changements climatiques</a:t>
            </a:r>
          </a:p>
        </p:txBody>
      </p:sp>
      <p:sp>
        <p:nvSpPr>
          <p:cNvPr id="25604" name="ZoneTexte 20"/>
          <p:cNvSpPr txBox="1">
            <a:spLocks noChangeArrowheads="1"/>
          </p:cNvSpPr>
          <p:nvPr/>
        </p:nvSpPr>
        <p:spPr bwMode="auto">
          <a:xfrm>
            <a:off x="6145213" y="5335588"/>
            <a:ext cx="179070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Surfaces et Biogéochimie continentales </a:t>
            </a:r>
          </a:p>
          <a:p>
            <a:pPr algn="ctr" eaLnBrk="1" hangingPunct="1"/>
            <a:r>
              <a:rPr lang="fr-FR" altLang="fr-FR" sz="1100">
                <a:solidFill>
                  <a:srgbClr val="FFFFFF"/>
                </a:solidFill>
              </a:rPr>
              <a:t>Agronomie</a:t>
            </a:r>
          </a:p>
        </p:txBody>
      </p:sp>
      <p:sp>
        <p:nvSpPr>
          <p:cNvPr id="25605" name="Rectangle 25"/>
          <p:cNvSpPr>
            <a:spLocks noChangeArrowheads="1"/>
          </p:cNvSpPr>
          <p:nvPr/>
        </p:nvSpPr>
        <p:spPr bwMode="auto">
          <a:xfrm>
            <a:off x="525463" y="5335588"/>
            <a:ext cx="873125"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chemeClr val="bg1"/>
                </a:solidFill>
              </a:rPr>
              <a:t>Pollutions </a:t>
            </a:r>
          </a:p>
          <a:p>
            <a:pPr algn="ctr" eaLnBrk="1" hangingPunct="1"/>
            <a:r>
              <a:rPr lang="fr-FR" altLang="fr-FR" sz="1100">
                <a:solidFill>
                  <a:srgbClr val="FFFFFF"/>
                </a:solidFill>
              </a:rPr>
              <a:t>Air</a:t>
            </a:r>
          </a:p>
          <a:p>
            <a:pPr algn="ctr" eaLnBrk="1" hangingPunct="1"/>
            <a:r>
              <a:rPr lang="fr-FR" altLang="fr-FR" sz="1100">
                <a:solidFill>
                  <a:srgbClr val="FFFFFF"/>
                </a:solidFill>
              </a:rPr>
              <a:t>Sols</a:t>
            </a:r>
          </a:p>
        </p:txBody>
      </p:sp>
      <p:sp>
        <p:nvSpPr>
          <p:cNvPr id="25606" name="ZoneTexte 26"/>
          <p:cNvSpPr txBox="1">
            <a:spLocks noChangeArrowheads="1"/>
          </p:cNvSpPr>
          <p:nvPr/>
        </p:nvSpPr>
        <p:spPr bwMode="auto">
          <a:xfrm>
            <a:off x="1433513" y="5335588"/>
            <a:ext cx="1666875"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Dynamique et Physique </a:t>
            </a:r>
          </a:p>
          <a:p>
            <a:pPr algn="ctr" eaLnBrk="1" hangingPunct="1"/>
            <a:r>
              <a:rPr lang="fr-FR" altLang="fr-FR" sz="1100">
                <a:solidFill>
                  <a:srgbClr val="FFFFFF"/>
                </a:solidFill>
              </a:rPr>
              <a:t>Océans/Atmosphère </a:t>
            </a:r>
          </a:p>
          <a:p>
            <a:pPr algn="ctr" eaLnBrk="1" hangingPunct="1"/>
            <a:r>
              <a:rPr lang="fr-FR" altLang="fr-FR" sz="1100">
                <a:solidFill>
                  <a:srgbClr val="FFFFFF"/>
                </a:solidFill>
              </a:rPr>
              <a:t>Télédétection</a:t>
            </a:r>
          </a:p>
        </p:txBody>
      </p:sp>
      <p:sp>
        <p:nvSpPr>
          <p:cNvPr id="32" name="ZoneTexte 31"/>
          <p:cNvSpPr txBox="1"/>
          <p:nvPr/>
        </p:nvSpPr>
        <p:spPr>
          <a:xfrm>
            <a:off x="31750" y="1857375"/>
            <a:ext cx="812800" cy="339725"/>
          </a:xfrm>
          <a:prstGeom prst="rect">
            <a:avLst/>
          </a:prstGeom>
          <a:noFill/>
        </p:spPr>
        <p:txBody>
          <a:bodyPr wrap="none">
            <a:spAutoFit/>
          </a:bodyPr>
          <a:lstStyle/>
          <a:p>
            <a:pPr algn="ctr">
              <a:defRPr/>
            </a:pPr>
            <a:r>
              <a:rPr lang="fr-FR" sz="1600" b="1" dirty="0">
                <a:solidFill>
                  <a:schemeClr val="tx1">
                    <a:lumMod val="65000"/>
                    <a:lumOff val="35000"/>
                  </a:schemeClr>
                </a:solidFill>
                <a:ea typeface="ＭＳ Ｐゴシック" charset="0"/>
                <a:cs typeface="ＭＳ Ｐゴシック" charset="0"/>
              </a:rPr>
              <a:t>Licence</a:t>
            </a:r>
          </a:p>
        </p:txBody>
      </p:sp>
      <p:sp>
        <p:nvSpPr>
          <p:cNvPr id="33" name="Rectangle 32"/>
          <p:cNvSpPr>
            <a:spLocks noChangeArrowheads="1"/>
          </p:cNvSpPr>
          <p:nvPr/>
        </p:nvSpPr>
        <p:spPr bwMode="auto">
          <a:xfrm>
            <a:off x="3417888" y="1728788"/>
            <a:ext cx="958850"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Physique</a:t>
            </a:r>
          </a:p>
        </p:txBody>
      </p:sp>
      <p:sp>
        <p:nvSpPr>
          <p:cNvPr id="34" name="Rectangle 33"/>
          <p:cNvSpPr>
            <a:spLocks noChangeArrowheads="1"/>
          </p:cNvSpPr>
          <p:nvPr/>
        </p:nvSpPr>
        <p:spPr bwMode="auto">
          <a:xfrm>
            <a:off x="930275" y="1728788"/>
            <a:ext cx="958850"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Chimie</a:t>
            </a:r>
          </a:p>
        </p:txBody>
      </p:sp>
      <p:sp>
        <p:nvSpPr>
          <p:cNvPr id="35" name="Rectangle 34"/>
          <p:cNvSpPr>
            <a:spLocks noChangeArrowheads="1"/>
          </p:cNvSpPr>
          <p:nvPr/>
        </p:nvSpPr>
        <p:spPr bwMode="auto">
          <a:xfrm>
            <a:off x="7294563" y="1733550"/>
            <a:ext cx="958850"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SVT</a:t>
            </a:r>
          </a:p>
        </p:txBody>
      </p:sp>
      <p:sp>
        <p:nvSpPr>
          <p:cNvPr id="36" name="Rectangle 35"/>
          <p:cNvSpPr>
            <a:spLocks noChangeArrowheads="1"/>
          </p:cNvSpPr>
          <p:nvPr/>
        </p:nvSpPr>
        <p:spPr bwMode="auto">
          <a:xfrm>
            <a:off x="4730750" y="1733550"/>
            <a:ext cx="960438"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Maths-physique</a:t>
            </a:r>
          </a:p>
        </p:txBody>
      </p:sp>
      <p:sp>
        <p:nvSpPr>
          <p:cNvPr id="37" name="Rectangle 36"/>
          <p:cNvSpPr>
            <a:spLocks noChangeArrowheads="1"/>
          </p:cNvSpPr>
          <p:nvPr/>
        </p:nvSpPr>
        <p:spPr bwMode="auto">
          <a:xfrm>
            <a:off x="2128838" y="1733550"/>
            <a:ext cx="960437"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Physique-chimie</a:t>
            </a:r>
          </a:p>
        </p:txBody>
      </p:sp>
      <p:sp>
        <p:nvSpPr>
          <p:cNvPr id="44" name="Rectangle 43"/>
          <p:cNvSpPr>
            <a:spLocks noChangeArrowheads="1"/>
          </p:cNvSpPr>
          <p:nvPr/>
        </p:nvSpPr>
        <p:spPr bwMode="auto">
          <a:xfrm>
            <a:off x="6064250" y="1733550"/>
            <a:ext cx="958850"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Biologie</a:t>
            </a:r>
          </a:p>
        </p:txBody>
      </p:sp>
      <p:sp>
        <p:nvSpPr>
          <p:cNvPr id="25614" name="Rectangle 53"/>
          <p:cNvSpPr>
            <a:spLocks noChangeArrowheads="1"/>
          </p:cNvSpPr>
          <p:nvPr/>
        </p:nvSpPr>
        <p:spPr bwMode="auto">
          <a:xfrm>
            <a:off x="5018088" y="5335588"/>
            <a:ext cx="109220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Océans et  </a:t>
            </a:r>
          </a:p>
          <a:p>
            <a:pPr algn="ctr" eaLnBrk="1" hangingPunct="1"/>
            <a:r>
              <a:rPr lang="fr-FR" altLang="fr-FR" sz="1100">
                <a:solidFill>
                  <a:srgbClr val="FFFFFF"/>
                </a:solidFill>
              </a:rPr>
              <a:t>Biogéochimie </a:t>
            </a:r>
          </a:p>
          <a:p>
            <a:pPr algn="ctr" eaLnBrk="1" hangingPunct="1"/>
            <a:r>
              <a:rPr lang="fr-FR" altLang="fr-FR" sz="1100">
                <a:solidFill>
                  <a:srgbClr val="FFFFFF"/>
                </a:solidFill>
              </a:rPr>
              <a:t>marine</a:t>
            </a:r>
          </a:p>
        </p:txBody>
      </p:sp>
      <p:sp>
        <p:nvSpPr>
          <p:cNvPr id="25615" name="ZoneTexte 61"/>
          <p:cNvSpPr txBox="1">
            <a:spLocks noChangeArrowheads="1"/>
          </p:cNvSpPr>
          <p:nvPr/>
        </p:nvSpPr>
        <p:spPr bwMode="auto">
          <a:xfrm>
            <a:off x="-196850" y="5424488"/>
            <a:ext cx="89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600" b="1">
                <a:solidFill>
                  <a:srgbClr val="595959"/>
                </a:solidFill>
              </a:rPr>
              <a:t>Mots </a:t>
            </a:r>
          </a:p>
          <a:p>
            <a:pPr algn="ctr" eaLnBrk="1" hangingPunct="1"/>
            <a:r>
              <a:rPr lang="fr-FR" altLang="fr-FR" sz="1600" b="1">
                <a:solidFill>
                  <a:srgbClr val="595959"/>
                </a:solidFill>
              </a:rPr>
              <a:t>clefs</a:t>
            </a:r>
          </a:p>
        </p:txBody>
      </p:sp>
      <p:sp>
        <p:nvSpPr>
          <p:cNvPr id="25616" name="Rectangle 74"/>
          <p:cNvSpPr>
            <a:spLocks noChangeArrowheads="1"/>
          </p:cNvSpPr>
          <p:nvPr/>
        </p:nvSpPr>
        <p:spPr bwMode="auto">
          <a:xfrm>
            <a:off x="7972425" y="5335588"/>
            <a:ext cx="1150938"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Hydrologie, </a:t>
            </a:r>
          </a:p>
          <a:p>
            <a:pPr algn="ctr" eaLnBrk="1" hangingPunct="1"/>
            <a:r>
              <a:rPr lang="fr-FR" altLang="fr-FR" sz="1100">
                <a:solidFill>
                  <a:srgbClr val="FFFFFF"/>
                </a:solidFill>
              </a:rPr>
              <a:t>Hydrogéologie, Pollutions eau</a:t>
            </a:r>
          </a:p>
        </p:txBody>
      </p:sp>
      <p:sp>
        <p:nvSpPr>
          <p:cNvPr id="18" name="Sous-titre 2"/>
          <p:cNvSpPr txBox="1">
            <a:spLocks/>
          </p:cNvSpPr>
          <p:nvPr/>
        </p:nvSpPr>
        <p:spPr bwMode="auto">
          <a:xfrm>
            <a:off x="0" y="1052736"/>
            <a:ext cx="91614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spcBef>
                <a:spcPct val="20000"/>
              </a:spcBef>
              <a:buFont typeface="Arial" charset="0"/>
              <a:buNone/>
            </a:pPr>
            <a:r>
              <a:rPr lang="fr-FR" altLang="fr-FR" dirty="0">
                <a:solidFill>
                  <a:srgbClr val="ED720D"/>
                </a:solidFill>
                <a:latin typeface="Calibri" charset="0"/>
              </a:rPr>
              <a:t>Un ensemble de parcours </a:t>
            </a:r>
            <a:r>
              <a:rPr lang="fr-FR" altLang="fr-FR">
                <a:solidFill>
                  <a:srgbClr val="ED720D"/>
                </a:solidFill>
                <a:latin typeface="Calibri" charset="0"/>
              </a:rPr>
              <a:t>de </a:t>
            </a:r>
            <a:r>
              <a:rPr lang="fr-FR" altLang="fr-FR" smtClean="0">
                <a:solidFill>
                  <a:srgbClr val="ED720D"/>
                </a:solidFill>
                <a:latin typeface="Calibri" charset="0"/>
              </a:rPr>
              <a:t>masters </a:t>
            </a:r>
            <a:r>
              <a:rPr lang="fr-FR" altLang="fr-FR">
                <a:solidFill>
                  <a:srgbClr val="ED720D"/>
                </a:solidFill>
                <a:latin typeface="Calibri" charset="0"/>
              </a:rPr>
              <a:t>couvrant </a:t>
            </a:r>
            <a:r>
              <a:rPr lang="fr-FR" altLang="fr-FR" smtClean="0">
                <a:solidFill>
                  <a:srgbClr val="ED720D"/>
                </a:solidFill>
                <a:latin typeface="Calibri" charset="0"/>
              </a:rPr>
              <a:t>l’</a:t>
            </a:r>
            <a:r>
              <a:rPr lang="fr-FR" altLang="ja-JP" smtClean="0">
                <a:solidFill>
                  <a:srgbClr val="ED720D"/>
                </a:solidFill>
                <a:latin typeface="Calibri" charset="0"/>
              </a:rPr>
              <a:t>étude </a:t>
            </a:r>
            <a:r>
              <a:rPr lang="fr-FR" altLang="ja-JP" dirty="0">
                <a:solidFill>
                  <a:srgbClr val="ED720D"/>
                </a:solidFill>
                <a:latin typeface="Calibri" charset="0"/>
              </a:rPr>
              <a:t>de la planète</a:t>
            </a:r>
            <a:endParaRPr lang="en-GB" altLang="fr-FR" dirty="0">
              <a:solidFill>
                <a:srgbClr val="ED720D"/>
              </a:solidFill>
              <a:latin typeface="Calibri" charset="0"/>
            </a:endParaRPr>
          </a:p>
        </p:txBody>
      </p:sp>
    </p:spTree>
    <p:extLst>
      <p:ext uri="{BB962C8B-B14F-4D97-AF65-F5344CB8AC3E}">
        <p14:creationId xmlns:p14="http://schemas.microsoft.com/office/powerpoint/2010/main" val="1629915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ctrTitle"/>
          </p:nvPr>
        </p:nvSpPr>
        <p:spPr bwMode="auto">
          <a:xfrm>
            <a:off x="3203575" y="115888"/>
            <a:ext cx="594042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fr-FR" sz="3200">
                <a:ea typeface="ＭＳ Ｐゴシック" charset="-128"/>
              </a:rPr>
              <a:t>Volet Formation du Labex IPSL</a:t>
            </a:r>
          </a:p>
        </p:txBody>
      </p:sp>
      <p:sp>
        <p:nvSpPr>
          <p:cNvPr id="16" name="Rectangle 15"/>
          <p:cNvSpPr/>
          <p:nvPr/>
        </p:nvSpPr>
        <p:spPr>
          <a:xfrm>
            <a:off x="4136542" y="3642403"/>
            <a:ext cx="760400" cy="565200"/>
          </a:xfrm>
          <a:prstGeom prst="rect">
            <a:avLst/>
          </a:prstGeom>
          <a:gradFill flip="none" rotWithShape="1">
            <a:gsLst>
              <a:gs pos="46000">
                <a:srgbClr val="4489C2"/>
              </a:gs>
              <a:gs pos="98000">
                <a:srgbClr val="99AA55"/>
              </a:gs>
            </a:gsLst>
            <a:lin ang="0" scaled="1"/>
            <a:tileRect/>
          </a:gradFill>
          <a:ln>
            <a:gradFill flip="none" rotWithShape="1">
              <a:gsLst>
                <a:gs pos="46000">
                  <a:srgbClr val="4489C2"/>
                </a:gs>
                <a:gs pos="98000">
                  <a:srgbClr val="99AA55"/>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t>ICE</a:t>
            </a:r>
          </a:p>
        </p:txBody>
      </p:sp>
      <p:sp>
        <p:nvSpPr>
          <p:cNvPr id="17" name="Rectangle 16"/>
          <p:cNvSpPr>
            <a:spLocks noChangeArrowheads="1"/>
          </p:cNvSpPr>
          <p:nvPr/>
        </p:nvSpPr>
        <p:spPr bwMode="auto">
          <a:xfrm>
            <a:off x="4976813" y="3640138"/>
            <a:ext cx="760412" cy="565150"/>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BSRP</a:t>
            </a:r>
          </a:p>
        </p:txBody>
      </p:sp>
      <p:sp>
        <p:nvSpPr>
          <p:cNvPr id="18" name="Rectangle 17"/>
          <p:cNvSpPr>
            <a:spLocks noChangeArrowheads="1"/>
          </p:cNvSpPr>
          <p:nvPr/>
        </p:nvSpPr>
        <p:spPr bwMode="auto">
          <a:xfrm>
            <a:off x="3298825" y="3640138"/>
            <a:ext cx="760413"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200" dirty="0">
                <a:solidFill>
                  <a:schemeClr val="lt1"/>
                </a:solidFill>
                <a:latin typeface="+mn-lt"/>
                <a:ea typeface="+mn-ea"/>
              </a:rPr>
              <a:t>OACOS</a:t>
            </a:r>
          </a:p>
          <a:p>
            <a:pPr algn="ctr">
              <a:defRPr/>
            </a:pPr>
            <a:r>
              <a:rPr lang="fr-FR" sz="1200" dirty="0">
                <a:solidFill>
                  <a:schemeClr val="lt1"/>
                </a:solidFill>
                <a:latin typeface="+mn-lt"/>
                <a:ea typeface="+mn-ea"/>
              </a:rPr>
              <a:t>MPT</a:t>
            </a:r>
          </a:p>
        </p:txBody>
      </p:sp>
      <p:sp>
        <p:nvSpPr>
          <p:cNvPr id="19" name="Rectangle 18"/>
          <p:cNvSpPr>
            <a:spLocks noChangeArrowheads="1"/>
          </p:cNvSpPr>
          <p:nvPr/>
        </p:nvSpPr>
        <p:spPr bwMode="auto">
          <a:xfrm>
            <a:off x="2444750" y="3640138"/>
            <a:ext cx="760413"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WAPE</a:t>
            </a:r>
          </a:p>
        </p:txBody>
      </p:sp>
      <p:sp>
        <p:nvSpPr>
          <p:cNvPr id="27657" name="ZoneTexte 19"/>
          <p:cNvSpPr txBox="1">
            <a:spLocks noChangeArrowheads="1"/>
          </p:cNvSpPr>
          <p:nvPr/>
        </p:nvSpPr>
        <p:spPr bwMode="auto">
          <a:xfrm>
            <a:off x="3141663" y="5338763"/>
            <a:ext cx="183515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Cycles biogéochimiques</a:t>
            </a:r>
          </a:p>
          <a:p>
            <a:pPr algn="ctr" eaLnBrk="1" hangingPunct="1"/>
            <a:r>
              <a:rPr lang="fr-FR" altLang="fr-FR" sz="1100">
                <a:solidFill>
                  <a:srgbClr val="FFFFFF"/>
                </a:solidFill>
              </a:rPr>
              <a:t>Paléoclimats</a:t>
            </a:r>
          </a:p>
          <a:p>
            <a:pPr algn="ctr" eaLnBrk="1" hangingPunct="1"/>
            <a:r>
              <a:rPr lang="fr-FR" altLang="fr-FR" sz="1100">
                <a:solidFill>
                  <a:srgbClr val="FFFFFF"/>
                </a:solidFill>
              </a:rPr>
              <a:t>Changements climatiques</a:t>
            </a:r>
          </a:p>
        </p:txBody>
      </p:sp>
      <p:sp>
        <p:nvSpPr>
          <p:cNvPr id="27658" name="ZoneTexte 20"/>
          <p:cNvSpPr txBox="1">
            <a:spLocks noChangeArrowheads="1"/>
          </p:cNvSpPr>
          <p:nvPr/>
        </p:nvSpPr>
        <p:spPr bwMode="auto">
          <a:xfrm>
            <a:off x="6145213" y="5335588"/>
            <a:ext cx="179070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Surfaces et Biogéochimie continentales </a:t>
            </a:r>
          </a:p>
          <a:p>
            <a:pPr algn="ctr" eaLnBrk="1" hangingPunct="1"/>
            <a:r>
              <a:rPr lang="fr-FR" altLang="fr-FR" sz="1100">
                <a:solidFill>
                  <a:srgbClr val="FFFFFF"/>
                </a:solidFill>
              </a:rPr>
              <a:t>Agronomie</a:t>
            </a:r>
          </a:p>
        </p:txBody>
      </p:sp>
      <p:sp>
        <p:nvSpPr>
          <p:cNvPr id="22" name="Rectangle 21"/>
          <p:cNvSpPr>
            <a:spLocks noChangeArrowheads="1"/>
          </p:cNvSpPr>
          <p:nvPr/>
        </p:nvSpPr>
        <p:spPr bwMode="auto">
          <a:xfrm>
            <a:off x="760413" y="3644900"/>
            <a:ext cx="760412"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AIR</a:t>
            </a:r>
          </a:p>
        </p:txBody>
      </p:sp>
      <p:sp>
        <p:nvSpPr>
          <p:cNvPr id="23" name="Rectangle 22"/>
          <p:cNvSpPr>
            <a:spLocks noChangeArrowheads="1"/>
          </p:cNvSpPr>
          <p:nvPr/>
        </p:nvSpPr>
        <p:spPr bwMode="auto">
          <a:xfrm>
            <a:off x="7521575" y="3633788"/>
            <a:ext cx="760413" cy="565150"/>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ECH</a:t>
            </a:r>
          </a:p>
        </p:txBody>
      </p:sp>
      <p:sp>
        <p:nvSpPr>
          <p:cNvPr id="24" name="Rectangle 23"/>
          <p:cNvSpPr/>
          <p:nvPr/>
        </p:nvSpPr>
        <p:spPr>
          <a:xfrm>
            <a:off x="6669880" y="3645024"/>
            <a:ext cx="760400" cy="565867"/>
          </a:xfrm>
          <a:prstGeom prst="rect">
            <a:avLst/>
          </a:prstGeom>
          <a:gradFill>
            <a:gsLst>
              <a:gs pos="61000">
                <a:srgbClr val="99AA55"/>
              </a:gs>
              <a:gs pos="100000">
                <a:schemeClr val="accent1">
                  <a:tint val="50000"/>
                  <a:shade val="100000"/>
                  <a:satMod val="350000"/>
                </a:schemeClr>
              </a:gs>
              <a:gs pos="99000">
                <a:srgbClr val="4489C2"/>
              </a:gs>
            </a:gsLst>
            <a:lin ang="0" scaled="0"/>
          </a:gradFill>
          <a:ln>
            <a:gradFill flip="none" rotWithShape="1">
              <a:gsLst>
                <a:gs pos="66000">
                  <a:srgbClr val="99AA55"/>
                </a:gs>
                <a:gs pos="99000">
                  <a:srgbClr val="4489C2"/>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dirty="0"/>
              <a:t>CLUES</a:t>
            </a:r>
          </a:p>
        </p:txBody>
      </p:sp>
      <p:sp>
        <p:nvSpPr>
          <p:cNvPr id="27664" name="Rectangle 25"/>
          <p:cNvSpPr>
            <a:spLocks noChangeArrowheads="1"/>
          </p:cNvSpPr>
          <p:nvPr/>
        </p:nvSpPr>
        <p:spPr bwMode="auto">
          <a:xfrm>
            <a:off x="525463" y="5335588"/>
            <a:ext cx="873125"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chemeClr val="bg1"/>
                </a:solidFill>
              </a:rPr>
              <a:t>Pollutions </a:t>
            </a:r>
          </a:p>
          <a:p>
            <a:pPr algn="ctr" eaLnBrk="1" hangingPunct="1"/>
            <a:r>
              <a:rPr lang="fr-FR" altLang="fr-FR" sz="1100">
                <a:solidFill>
                  <a:srgbClr val="FFFFFF"/>
                </a:solidFill>
              </a:rPr>
              <a:t>Air</a:t>
            </a:r>
          </a:p>
          <a:p>
            <a:pPr algn="ctr" eaLnBrk="1" hangingPunct="1"/>
            <a:r>
              <a:rPr lang="fr-FR" altLang="fr-FR" sz="1100">
                <a:solidFill>
                  <a:srgbClr val="FFFFFF"/>
                </a:solidFill>
              </a:rPr>
              <a:t>Sols</a:t>
            </a:r>
          </a:p>
        </p:txBody>
      </p:sp>
      <p:sp>
        <p:nvSpPr>
          <p:cNvPr id="27665" name="ZoneTexte 26"/>
          <p:cNvSpPr txBox="1">
            <a:spLocks noChangeArrowheads="1"/>
          </p:cNvSpPr>
          <p:nvPr/>
        </p:nvSpPr>
        <p:spPr bwMode="auto">
          <a:xfrm>
            <a:off x="1433513" y="5335588"/>
            <a:ext cx="1666875"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Dynamique et Physique </a:t>
            </a:r>
          </a:p>
          <a:p>
            <a:pPr algn="ctr" eaLnBrk="1" hangingPunct="1"/>
            <a:r>
              <a:rPr lang="fr-FR" altLang="fr-FR" sz="1100">
                <a:solidFill>
                  <a:srgbClr val="FFFFFF"/>
                </a:solidFill>
              </a:rPr>
              <a:t>Océans/Atmosphère </a:t>
            </a:r>
          </a:p>
          <a:p>
            <a:pPr algn="ctr" eaLnBrk="1" hangingPunct="1"/>
            <a:r>
              <a:rPr lang="fr-FR" altLang="fr-FR" sz="1100">
                <a:solidFill>
                  <a:srgbClr val="FFFFFF"/>
                </a:solidFill>
              </a:rPr>
              <a:t>Télédétection</a:t>
            </a:r>
          </a:p>
        </p:txBody>
      </p:sp>
      <p:sp>
        <p:nvSpPr>
          <p:cNvPr id="28" name="Rectangle 27"/>
          <p:cNvSpPr>
            <a:spLocks noChangeArrowheads="1"/>
          </p:cNvSpPr>
          <p:nvPr/>
        </p:nvSpPr>
        <p:spPr bwMode="auto">
          <a:xfrm>
            <a:off x="5824538" y="3644900"/>
            <a:ext cx="760412"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OEM</a:t>
            </a:r>
          </a:p>
        </p:txBody>
      </p:sp>
      <p:sp>
        <p:nvSpPr>
          <p:cNvPr id="29" name="Rectangle 28"/>
          <p:cNvSpPr>
            <a:spLocks noChangeArrowheads="1"/>
          </p:cNvSpPr>
          <p:nvPr/>
        </p:nvSpPr>
        <p:spPr bwMode="auto">
          <a:xfrm>
            <a:off x="8340725" y="3633788"/>
            <a:ext cx="760413" cy="565150"/>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HHS</a:t>
            </a:r>
          </a:p>
        </p:txBody>
      </p:sp>
      <p:sp>
        <p:nvSpPr>
          <p:cNvPr id="30" name="Rectangle 29"/>
          <p:cNvSpPr>
            <a:spLocks noChangeArrowheads="1"/>
          </p:cNvSpPr>
          <p:nvPr/>
        </p:nvSpPr>
        <p:spPr bwMode="auto">
          <a:xfrm>
            <a:off x="1597025" y="3644900"/>
            <a:ext cx="760413"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err="1">
                <a:solidFill>
                  <a:schemeClr val="lt1"/>
                </a:solidFill>
                <a:latin typeface="+mn-lt"/>
                <a:ea typeface="+mn-ea"/>
              </a:rPr>
              <a:t>PEPs</a:t>
            </a:r>
            <a:endParaRPr lang="fr-FR" sz="1600" dirty="0">
              <a:solidFill>
                <a:schemeClr val="lt1"/>
              </a:solidFill>
              <a:latin typeface="+mn-lt"/>
              <a:ea typeface="+mn-ea"/>
            </a:endParaRPr>
          </a:p>
        </p:txBody>
      </p:sp>
      <p:sp>
        <p:nvSpPr>
          <p:cNvPr id="27669" name="ZoneTexte 30"/>
          <p:cNvSpPr txBox="1">
            <a:spLocks noChangeArrowheads="1"/>
          </p:cNvSpPr>
          <p:nvPr/>
        </p:nvSpPr>
        <p:spPr bwMode="auto">
          <a:xfrm>
            <a:off x="-100013" y="3644900"/>
            <a:ext cx="96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400" b="1">
                <a:solidFill>
                  <a:srgbClr val="595959"/>
                </a:solidFill>
              </a:rPr>
              <a:t>Parcours</a:t>
            </a:r>
          </a:p>
          <a:p>
            <a:pPr algn="ctr" eaLnBrk="1" hangingPunct="1"/>
            <a:r>
              <a:rPr lang="fr-FR" altLang="fr-FR" sz="1400" b="1">
                <a:solidFill>
                  <a:srgbClr val="595959"/>
                </a:solidFill>
              </a:rPr>
              <a:t>master</a:t>
            </a:r>
          </a:p>
        </p:txBody>
      </p:sp>
      <p:sp>
        <p:nvSpPr>
          <p:cNvPr id="32" name="ZoneTexte 31"/>
          <p:cNvSpPr txBox="1"/>
          <p:nvPr/>
        </p:nvSpPr>
        <p:spPr>
          <a:xfrm>
            <a:off x="31750" y="1857375"/>
            <a:ext cx="812800" cy="339725"/>
          </a:xfrm>
          <a:prstGeom prst="rect">
            <a:avLst/>
          </a:prstGeom>
          <a:noFill/>
        </p:spPr>
        <p:txBody>
          <a:bodyPr wrap="none">
            <a:spAutoFit/>
          </a:bodyPr>
          <a:lstStyle/>
          <a:p>
            <a:pPr algn="ctr">
              <a:defRPr/>
            </a:pPr>
            <a:r>
              <a:rPr lang="fr-FR" sz="1600" b="1" dirty="0">
                <a:solidFill>
                  <a:schemeClr val="tx1">
                    <a:lumMod val="65000"/>
                    <a:lumOff val="35000"/>
                  </a:schemeClr>
                </a:solidFill>
                <a:ea typeface="ＭＳ Ｐゴシック" charset="0"/>
                <a:cs typeface="ＭＳ Ｐゴシック" charset="0"/>
              </a:rPr>
              <a:t>Licence</a:t>
            </a:r>
          </a:p>
        </p:txBody>
      </p:sp>
      <p:sp>
        <p:nvSpPr>
          <p:cNvPr id="33" name="Rectangle 32"/>
          <p:cNvSpPr>
            <a:spLocks noChangeArrowheads="1"/>
          </p:cNvSpPr>
          <p:nvPr/>
        </p:nvSpPr>
        <p:spPr bwMode="auto">
          <a:xfrm>
            <a:off x="3417888" y="1728788"/>
            <a:ext cx="958850"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Physique</a:t>
            </a:r>
          </a:p>
        </p:txBody>
      </p:sp>
      <p:sp>
        <p:nvSpPr>
          <p:cNvPr id="34" name="Rectangle 33"/>
          <p:cNvSpPr>
            <a:spLocks noChangeArrowheads="1"/>
          </p:cNvSpPr>
          <p:nvPr/>
        </p:nvSpPr>
        <p:spPr bwMode="auto">
          <a:xfrm>
            <a:off x="930275" y="1728788"/>
            <a:ext cx="958850"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Chimie</a:t>
            </a:r>
          </a:p>
        </p:txBody>
      </p:sp>
      <p:sp>
        <p:nvSpPr>
          <p:cNvPr id="35" name="Rectangle 34"/>
          <p:cNvSpPr>
            <a:spLocks noChangeArrowheads="1"/>
          </p:cNvSpPr>
          <p:nvPr/>
        </p:nvSpPr>
        <p:spPr bwMode="auto">
          <a:xfrm>
            <a:off x="7294563" y="1733550"/>
            <a:ext cx="958850"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SVT</a:t>
            </a:r>
          </a:p>
        </p:txBody>
      </p:sp>
      <p:sp>
        <p:nvSpPr>
          <p:cNvPr id="36" name="Rectangle 35"/>
          <p:cNvSpPr>
            <a:spLocks noChangeArrowheads="1"/>
          </p:cNvSpPr>
          <p:nvPr/>
        </p:nvSpPr>
        <p:spPr bwMode="auto">
          <a:xfrm>
            <a:off x="4730750" y="1733550"/>
            <a:ext cx="960438"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Maths-physique</a:t>
            </a:r>
          </a:p>
        </p:txBody>
      </p:sp>
      <p:sp>
        <p:nvSpPr>
          <p:cNvPr id="37" name="Rectangle 36"/>
          <p:cNvSpPr>
            <a:spLocks noChangeArrowheads="1"/>
          </p:cNvSpPr>
          <p:nvPr/>
        </p:nvSpPr>
        <p:spPr bwMode="auto">
          <a:xfrm>
            <a:off x="2128838" y="1733550"/>
            <a:ext cx="960437"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Physique-chimie</a:t>
            </a:r>
          </a:p>
        </p:txBody>
      </p:sp>
      <p:sp>
        <p:nvSpPr>
          <p:cNvPr id="44" name="Rectangle 43"/>
          <p:cNvSpPr>
            <a:spLocks noChangeArrowheads="1"/>
          </p:cNvSpPr>
          <p:nvPr/>
        </p:nvSpPr>
        <p:spPr bwMode="auto">
          <a:xfrm>
            <a:off x="6064250" y="1733550"/>
            <a:ext cx="958850"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Biologie</a:t>
            </a:r>
          </a:p>
        </p:txBody>
      </p:sp>
      <p:sp>
        <p:nvSpPr>
          <p:cNvPr id="27677" name="Rectangle 53"/>
          <p:cNvSpPr>
            <a:spLocks noChangeArrowheads="1"/>
          </p:cNvSpPr>
          <p:nvPr/>
        </p:nvSpPr>
        <p:spPr bwMode="auto">
          <a:xfrm>
            <a:off x="5018088" y="5335588"/>
            <a:ext cx="109220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Océans et  </a:t>
            </a:r>
          </a:p>
          <a:p>
            <a:pPr algn="ctr" eaLnBrk="1" hangingPunct="1"/>
            <a:r>
              <a:rPr lang="fr-FR" altLang="fr-FR" sz="1100">
                <a:solidFill>
                  <a:srgbClr val="FFFFFF"/>
                </a:solidFill>
              </a:rPr>
              <a:t>Biogéochimie </a:t>
            </a:r>
          </a:p>
          <a:p>
            <a:pPr algn="ctr" eaLnBrk="1" hangingPunct="1"/>
            <a:r>
              <a:rPr lang="fr-FR" altLang="fr-FR" sz="1100">
                <a:solidFill>
                  <a:srgbClr val="FFFFFF"/>
                </a:solidFill>
              </a:rPr>
              <a:t>marine</a:t>
            </a:r>
          </a:p>
        </p:txBody>
      </p:sp>
      <p:sp>
        <p:nvSpPr>
          <p:cNvPr id="27678" name="ZoneTexte 61"/>
          <p:cNvSpPr txBox="1">
            <a:spLocks noChangeArrowheads="1"/>
          </p:cNvSpPr>
          <p:nvPr/>
        </p:nvSpPr>
        <p:spPr bwMode="auto">
          <a:xfrm>
            <a:off x="-196850" y="5424488"/>
            <a:ext cx="89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600" b="1">
                <a:solidFill>
                  <a:srgbClr val="595959"/>
                </a:solidFill>
              </a:rPr>
              <a:t>Mots </a:t>
            </a:r>
          </a:p>
          <a:p>
            <a:pPr algn="ctr" eaLnBrk="1" hangingPunct="1"/>
            <a:r>
              <a:rPr lang="fr-FR" altLang="fr-FR" sz="1600" b="1">
                <a:solidFill>
                  <a:srgbClr val="595959"/>
                </a:solidFill>
              </a:rPr>
              <a:t>clefs</a:t>
            </a:r>
          </a:p>
        </p:txBody>
      </p:sp>
      <p:sp>
        <p:nvSpPr>
          <p:cNvPr id="27679" name="Rectangle 74"/>
          <p:cNvSpPr>
            <a:spLocks noChangeArrowheads="1"/>
          </p:cNvSpPr>
          <p:nvPr/>
        </p:nvSpPr>
        <p:spPr bwMode="auto">
          <a:xfrm>
            <a:off x="7972425" y="5335588"/>
            <a:ext cx="1150938"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Hydrologie, </a:t>
            </a:r>
          </a:p>
          <a:p>
            <a:pPr algn="ctr" eaLnBrk="1" hangingPunct="1"/>
            <a:r>
              <a:rPr lang="fr-FR" altLang="fr-FR" sz="1100">
                <a:solidFill>
                  <a:srgbClr val="FFFFFF"/>
                </a:solidFill>
              </a:rPr>
              <a:t>Hydrogéologie, Pollutions eau</a:t>
            </a:r>
          </a:p>
        </p:txBody>
      </p:sp>
      <p:sp>
        <p:nvSpPr>
          <p:cNvPr id="31" name="Sous-titre 2"/>
          <p:cNvSpPr txBox="1">
            <a:spLocks/>
          </p:cNvSpPr>
          <p:nvPr/>
        </p:nvSpPr>
        <p:spPr bwMode="auto">
          <a:xfrm>
            <a:off x="0" y="1052736"/>
            <a:ext cx="91614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spcBef>
                <a:spcPct val="20000"/>
              </a:spcBef>
              <a:buFont typeface="Arial" charset="0"/>
              <a:buNone/>
            </a:pPr>
            <a:r>
              <a:rPr lang="fr-FR" altLang="fr-FR" dirty="0">
                <a:solidFill>
                  <a:srgbClr val="ED720D"/>
                </a:solidFill>
                <a:latin typeface="Calibri" charset="0"/>
              </a:rPr>
              <a:t>Un ensemble de parcours </a:t>
            </a:r>
            <a:r>
              <a:rPr lang="fr-FR" altLang="fr-FR">
                <a:solidFill>
                  <a:srgbClr val="ED720D"/>
                </a:solidFill>
                <a:latin typeface="Calibri" charset="0"/>
              </a:rPr>
              <a:t>de </a:t>
            </a:r>
            <a:r>
              <a:rPr lang="fr-FR" altLang="fr-FR" smtClean="0">
                <a:solidFill>
                  <a:srgbClr val="ED720D"/>
                </a:solidFill>
                <a:latin typeface="Calibri" charset="0"/>
              </a:rPr>
              <a:t>masters </a:t>
            </a:r>
            <a:r>
              <a:rPr lang="fr-FR" altLang="fr-FR">
                <a:solidFill>
                  <a:srgbClr val="ED720D"/>
                </a:solidFill>
                <a:latin typeface="Calibri" charset="0"/>
              </a:rPr>
              <a:t>couvrant </a:t>
            </a:r>
            <a:r>
              <a:rPr lang="fr-FR" altLang="fr-FR" smtClean="0">
                <a:solidFill>
                  <a:srgbClr val="ED720D"/>
                </a:solidFill>
                <a:latin typeface="Calibri" charset="0"/>
              </a:rPr>
              <a:t>l’</a:t>
            </a:r>
            <a:r>
              <a:rPr lang="fr-FR" altLang="ja-JP" smtClean="0">
                <a:solidFill>
                  <a:srgbClr val="ED720D"/>
                </a:solidFill>
                <a:latin typeface="Calibri" charset="0"/>
              </a:rPr>
              <a:t>étude </a:t>
            </a:r>
            <a:r>
              <a:rPr lang="fr-FR" altLang="ja-JP" dirty="0">
                <a:solidFill>
                  <a:srgbClr val="ED720D"/>
                </a:solidFill>
                <a:latin typeface="Calibri" charset="0"/>
              </a:rPr>
              <a:t>de la planète</a:t>
            </a:r>
            <a:endParaRPr lang="en-GB" altLang="fr-FR" dirty="0">
              <a:solidFill>
                <a:srgbClr val="ED720D"/>
              </a:solidFill>
              <a:latin typeface="Calibri" charset="0"/>
            </a:endParaRPr>
          </a:p>
        </p:txBody>
      </p:sp>
    </p:spTree>
    <p:extLst>
      <p:ext uri="{BB962C8B-B14F-4D97-AF65-F5344CB8AC3E}">
        <p14:creationId xmlns:p14="http://schemas.microsoft.com/office/powerpoint/2010/main" val="846555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ctrTitle"/>
          </p:nvPr>
        </p:nvSpPr>
        <p:spPr bwMode="auto">
          <a:xfrm>
            <a:off x="3203575" y="115888"/>
            <a:ext cx="594042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fr-FR" sz="3200">
                <a:ea typeface="ＭＳ Ｐゴシック" charset="-128"/>
              </a:rPr>
              <a:t>Volet Formation du Labex IPSL</a:t>
            </a:r>
          </a:p>
        </p:txBody>
      </p:sp>
      <p:sp>
        <p:nvSpPr>
          <p:cNvPr id="29698" name="Sous-titre 2"/>
          <p:cNvSpPr txBox="1">
            <a:spLocks/>
          </p:cNvSpPr>
          <p:nvPr/>
        </p:nvSpPr>
        <p:spPr bwMode="auto">
          <a:xfrm>
            <a:off x="0" y="1052736"/>
            <a:ext cx="91614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spcBef>
                <a:spcPct val="20000"/>
              </a:spcBef>
              <a:buFont typeface="Arial" charset="0"/>
              <a:buNone/>
            </a:pPr>
            <a:r>
              <a:rPr lang="fr-FR" altLang="fr-FR" dirty="0">
                <a:solidFill>
                  <a:srgbClr val="ED720D"/>
                </a:solidFill>
                <a:latin typeface="Calibri" charset="0"/>
              </a:rPr>
              <a:t>Un ensemble de parcours </a:t>
            </a:r>
            <a:r>
              <a:rPr lang="fr-FR" altLang="fr-FR">
                <a:solidFill>
                  <a:srgbClr val="ED720D"/>
                </a:solidFill>
                <a:latin typeface="Calibri" charset="0"/>
              </a:rPr>
              <a:t>de </a:t>
            </a:r>
            <a:r>
              <a:rPr lang="fr-FR" altLang="fr-FR" smtClean="0">
                <a:solidFill>
                  <a:srgbClr val="ED720D"/>
                </a:solidFill>
                <a:latin typeface="Calibri" charset="0"/>
              </a:rPr>
              <a:t>masters </a:t>
            </a:r>
            <a:r>
              <a:rPr lang="fr-FR" altLang="fr-FR">
                <a:solidFill>
                  <a:srgbClr val="ED720D"/>
                </a:solidFill>
                <a:latin typeface="Calibri" charset="0"/>
              </a:rPr>
              <a:t>couvrant </a:t>
            </a:r>
            <a:r>
              <a:rPr lang="fr-FR" altLang="fr-FR" smtClean="0">
                <a:solidFill>
                  <a:srgbClr val="ED720D"/>
                </a:solidFill>
                <a:latin typeface="Calibri" charset="0"/>
              </a:rPr>
              <a:t>l’</a:t>
            </a:r>
            <a:r>
              <a:rPr lang="fr-FR" altLang="ja-JP" smtClean="0">
                <a:solidFill>
                  <a:srgbClr val="ED720D"/>
                </a:solidFill>
                <a:latin typeface="Calibri" charset="0"/>
              </a:rPr>
              <a:t>étude </a:t>
            </a:r>
            <a:r>
              <a:rPr lang="fr-FR" altLang="ja-JP" dirty="0">
                <a:solidFill>
                  <a:srgbClr val="ED720D"/>
                </a:solidFill>
                <a:latin typeface="Calibri" charset="0"/>
              </a:rPr>
              <a:t>de la planète</a:t>
            </a:r>
            <a:endParaRPr lang="en-GB" altLang="fr-FR" dirty="0">
              <a:solidFill>
                <a:srgbClr val="ED720D"/>
              </a:solidFill>
              <a:latin typeface="Calibri" charset="0"/>
            </a:endParaRPr>
          </a:p>
        </p:txBody>
      </p:sp>
      <p:sp>
        <p:nvSpPr>
          <p:cNvPr id="16" name="Rectangle 15"/>
          <p:cNvSpPr/>
          <p:nvPr/>
        </p:nvSpPr>
        <p:spPr>
          <a:xfrm>
            <a:off x="4136542" y="3642403"/>
            <a:ext cx="760400" cy="565200"/>
          </a:xfrm>
          <a:prstGeom prst="rect">
            <a:avLst/>
          </a:prstGeom>
          <a:gradFill flip="none" rotWithShape="1">
            <a:gsLst>
              <a:gs pos="46000">
                <a:srgbClr val="4489C2"/>
              </a:gs>
              <a:gs pos="98000">
                <a:srgbClr val="99AA55"/>
              </a:gs>
            </a:gsLst>
            <a:lin ang="0" scaled="1"/>
            <a:tileRect/>
          </a:gradFill>
          <a:ln>
            <a:gradFill flip="none" rotWithShape="1">
              <a:gsLst>
                <a:gs pos="46000">
                  <a:srgbClr val="4489C2"/>
                </a:gs>
                <a:gs pos="98000">
                  <a:srgbClr val="99AA55"/>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t>ICE</a:t>
            </a:r>
          </a:p>
        </p:txBody>
      </p:sp>
      <p:sp>
        <p:nvSpPr>
          <p:cNvPr id="17" name="Rectangle 16"/>
          <p:cNvSpPr>
            <a:spLocks noChangeArrowheads="1"/>
          </p:cNvSpPr>
          <p:nvPr/>
        </p:nvSpPr>
        <p:spPr bwMode="auto">
          <a:xfrm>
            <a:off x="4976813" y="3640138"/>
            <a:ext cx="760412" cy="565150"/>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BSRP</a:t>
            </a:r>
          </a:p>
        </p:txBody>
      </p:sp>
      <p:sp>
        <p:nvSpPr>
          <p:cNvPr id="18" name="Rectangle 17"/>
          <p:cNvSpPr>
            <a:spLocks noChangeArrowheads="1"/>
          </p:cNvSpPr>
          <p:nvPr/>
        </p:nvSpPr>
        <p:spPr bwMode="auto">
          <a:xfrm>
            <a:off x="3255963" y="3640138"/>
            <a:ext cx="820737"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200" dirty="0">
                <a:solidFill>
                  <a:schemeClr val="lt1"/>
                </a:solidFill>
                <a:latin typeface="+mn-lt"/>
                <a:ea typeface="+mn-ea"/>
              </a:rPr>
              <a:t>OACOS</a:t>
            </a:r>
          </a:p>
          <a:p>
            <a:pPr algn="ctr">
              <a:defRPr/>
            </a:pPr>
            <a:r>
              <a:rPr lang="fr-FR" sz="1200" dirty="0">
                <a:solidFill>
                  <a:schemeClr val="lt1"/>
                </a:solidFill>
                <a:latin typeface="+mn-lt"/>
                <a:ea typeface="+mn-ea"/>
              </a:rPr>
              <a:t>MPT</a:t>
            </a:r>
          </a:p>
        </p:txBody>
      </p:sp>
      <p:sp>
        <p:nvSpPr>
          <p:cNvPr id="19" name="Rectangle 18"/>
          <p:cNvSpPr>
            <a:spLocks noChangeArrowheads="1"/>
          </p:cNvSpPr>
          <p:nvPr/>
        </p:nvSpPr>
        <p:spPr bwMode="auto">
          <a:xfrm>
            <a:off x="2444750" y="3640138"/>
            <a:ext cx="760413"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WAPE</a:t>
            </a:r>
          </a:p>
        </p:txBody>
      </p:sp>
      <p:sp>
        <p:nvSpPr>
          <p:cNvPr id="29705" name="ZoneTexte 19"/>
          <p:cNvSpPr txBox="1">
            <a:spLocks noChangeArrowheads="1"/>
          </p:cNvSpPr>
          <p:nvPr/>
        </p:nvSpPr>
        <p:spPr bwMode="auto">
          <a:xfrm>
            <a:off x="3141663" y="5338763"/>
            <a:ext cx="183515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Cycles biogéochimiques</a:t>
            </a:r>
          </a:p>
          <a:p>
            <a:pPr algn="ctr" eaLnBrk="1" hangingPunct="1"/>
            <a:r>
              <a:rPr lang="fr-FR" altLang="fr-FR" sz="1100">
                <a:solidFill>
                  <a:srgbClr val="FFFFFF"/>
                </a:solidFill>
              </a:rPr>
              <a:t>Paléoclimats</a:t>
            </a:r>
          </a:p>
          <a:p>
            <a:pPr algn="ctr" eaLnBrk="1" hangingPunct="1"/>
            <a:r>
              <a:rPr lang="fr-FR" altLang="fr-FR" sz="1100">
                <a:solidFill>
                  <a:srgbClr val="FFFFFF"/>
                </a:solidFill>
              </a:rPr>
              <a:t>Changements climatiques</a:t>
            </a:r>
          </a:p>
        </p:txBody>
      </p:sp>
      <p:sp>
        <p:nvSpPr>
          <p:cNvPr id="29706" name="ZoneTexte 20"/>
          <p:cNvSpPr txBox="1">
            <a:spLocks noChangeArrowheads="1"/>
          </p:cNvSpPr>
          <p:nvPr/>
        </p:nvSpPr>
        <p:spPr bwMode="auto">
          <a:xfrm>
            <a:off x="6145213" y="5335588"/>
            <a:ext cx="179070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Surfaces et Biogéochimie continentales </a:t>
            </a:r>
          </a:p>
          <a:p>
            <a:pPr algn="ctr" eaLnBrk="1" hangingPunct="1"/>
            <a:r>
              <a:rPr lang="fr-FR" altLang="fr-FR" sz="1100">
                <a:solidFill>
                  <a:srgbClr val="FFFFFF"/>
                </a:solidFill>
              </a:rPr>
              <a:t>Agronomie</a:t>
            </a:r>
          </a:p>
        </p:txBody>
      </p:sp>
      <p:sp>
        <p:nvSpPr>
          <p:cNvPr id="22" name="Rectangle 21"/>
          <p:cNvSpPr>
            <a:spLocks noChangeArrowheads="1"/>
          </p:cNvSpPr>
          <p:nvPr/>
        </p:nvSpPr>
        <p:spPr bwMode="auto">
          <a:xfrm>
            <a:off x="760413" y="3644900"/>
            <a:ext cx="760412"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AIR</a:t>
            </a:r>
          </a:p>
        </p:txBody>
      </p:sp>
      <p:sp>
        <p:nvSpPr>
          <p:cNvPr id="23" name="Rectangle 22"/>
          <p:cNvSpPr>
            <a:spLocks noChangeArrowheads="1"/>
          </p:cNvSpPr>
          <p:nvPr/>
        </p:nvSpPr>
        <p:spPr bwMode="auto">
          <a:xfrm>
            <a:off x="7521575" y="3633788"/>
            <a:ext cx="760413" cy="565150"/>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ECH</a:t>
            </a:r>
          </a:p>
        </p:txBody>
      </p:sp>
      <p:sp>
        <p:nvSpPr>
          <p:cNvPr id="24" name="Rectangle 23"/>
          <p:cNvSpPr/>
          <p:nvPr/>
        </p:nvSpPr>
        <p:spPr>
          <a:xfrm>
            <a:off x="6669880" y="3645024"/>
            <a:ext cx="760400" cy="565867"/>
          </a:xfrm>
          <a:prstGeom prst="rect">
            <a:avLst/>
          </a:prstGeom>
          <a:gradFill>
            <a:gsLst>
              <a:gs pos="61000">
                <a:srgbClr val="99AA55"/>
              </a:gs>
              <a:gs pos="100000">
                <a:schemeClr val="accent1">
                  <a:tint val="50000"/>
                  <a:shade val="100000"/>
                  <a:satMod val="350000"/>
                </a:schemeClr>
              </a:gs>
              <a:gs pos="99000">
                <a:srgbClr val="4489C2"/>
              </a:gs>
            </a:gsLst>
            <a:lin ang="0" scaled="0"/>
          </a:gradFill>
          <a:ln>
            <a:gradFill flip="none" rotWithShape="1">
              <a:gsLst>
                <a:gs pos="66000">
                  <a:srgbClr val="99AA55"/>
                </a:gs>
                <a:gs pos="99000">
                  <a:srgbClr val="4489C2"/>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200" dirty="0"/>
              <a:t>CLUES</a:t>
            </a:r>
          </a:p>
        </p:txBody>
      </p:sp>
      <p:cxnSp>
        <p:nvCxnSpPr>
          <p:cNvPr id="25" name="Connecteur droit avec flèche 24"/>
          <p:cNvCxnSpPr>
            <a:stCxn id="33" idx="2"/>
          </p:cNvCxnSpPr>
          <p:nvPr/>
        </p:nvCxnSpPr>
        <p:spPr>
          <a:xfrm rot="16200000" flipH="1">
            <a:off x="3532982" y="2658269"/>
            <a:ext cx="1347787" cy="619125"/>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9713" name="Rectangle 25"/>
          <p:cNvSpPr>
            <a:spLocks noChangeArrowheads="1"/>
          </p:cNvSpPr>
          <p:nvPr/>
        </p:nvSpPr>
        <p:spPr bwMode="auto">
          <a:xfrm>
            <a:off x="525463" y="5335588"/>
            <a:ext cx="873125"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chemeClr val="bg1"/>
                </a:solidFill>
              </a:rPr>
              <a:t>Pollutions </a:t>
            </a:r>
          </a:p>
          <a:p>
            <a:pPr algn="ctr" eaLnBrk="1" hangingPunct="1"/>
            <a:r>
              <a:rPr lang="fr-FR" altLang="fr-FR" sz="1100">
                <a:solidFill>
                  <a:srgbClr val="FFFFFF"/>
                </a:solidFill>
              </a:rPr>
              <a:t>Air</a:t>
            </a:r>
          </a:p>
          <a:p>
            <a:pPr algn="ctr" eaLnBrk="1" hangingPunct="1"/>
            <a:r>
              <a:rPr lang="fr-FR" altLang="fr-FR" sz="1100">
                <a:solidFill>
                  <a:srgbClr val="FFFFFF"/>
                </a:solidFill>
              </a:rPr>
              <a:t>Sols</a:t>
            </a:r>
          </a:p>
        </p:txBody>
      </p:sp>
      <p:sp>
        <p:nvSpPr>
          <p:cNvPr id="29714" name="ZoneTexte 26"/>
          <p:cNvSpPr txBox="1">
            <a:spLocks noChangeArrowheads="1"/>
          </p:cNvSpPr>
          <p:nvPr/>
        </p:nvSpPr>
        <p:spPr bwMode="auto">
          <a:xfrm>
            <a:off x="1433513" y="5335588"/>
            <a:ext cx="1666875"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Dynamique et Physique </a:t>
            </a:r>
          </a:p>
          <a:p>
            <a:pPr algn="ctr" eaLnBrk="1" hangingPunct="1"/>
            <a:r>
              <a:rPr lang="fr-FR" altLang="fr-FR" sz="1100">
                <a:solidFill>
                  <a:srgbClr val="FFFFFF"/>
                </a:solidFill>
              </a:rPr>
              <a:t>Océans/Atmosphère </a:t>
            </a:r>
          </a:p>
          <a:p>
            <a:pPr algn="ctr" eaLnBrk="1" hangingPunct="1"/>
            <a:r>
              <a:rPr lang="fr-FR" altLang="fr-FR" sz="1100">
                <a:solidFill>
                  <a:srgbClr val="FFFFFF"/>
                </a:solidFill>
              </a:rPr>
              <a:t>Télédétection</a:t>
            </a:r>
          </a:p>
        </p:txBody>
      </p:sp>
      <p:sp>
        <p:nvSpPr>
          <p:cNvPr id="28" name="Rectangle 27"/>
          <p:cNvSpPr>
            <a:spLocks noChangeArrowheads="1"/>
          </p:cNvSpPr>
          <p:nvPr/>
        </p:nvSpPr>
        <p:spPr bwMode="auto">
          <a:xfrm>
            <a:off x="5824538" y="3644900"/>
            <a:ext cx="760412"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OEM</a:t>
            </a:r>
          </a:p>
        </p:txBody>
      </p:sp>
      <p:sp>
        <p:nvSpPr>
          <p:cNvPr id="29" name="Rectangle 28"/>
          <p:cNvSpPr>
            <a:spLocks noChangeArrowheads="1"/>
          </p:cNvSpPr>
          <p:nvPr/>
        </p:nvSpPr>
        <p:spPr bwMode="auto">
          <a:xfrm>
            <a:off x="8340725" y="3633788"/>
            <a:ext cx="760413" cy="565150"/>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HHS</a:t>
            </a:r>
          </a:p>
        </p:txBody>
      </p:sp>
      <p:sp>
        <p:nvSpPr>
          <p:cNvPr id="30" name="Rectangle 29"/>
          <p:cNvSpPr>
            <a:spLocks noChangeArrowheads="1"/>
          </p:cNvSpPr>
          <p:nvPr/>
        </p:nvSpPr>
        <p:spPr bwMode="auto">
          <a:xfrm>
            <a:off x="1597025" y="3644900"/>
            <a:ext cx="760413"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err="1">
                <a:solidFill>
                  <a:schemeClr val="lt1"/>
                </a:solidFill>
                <a:latin typeface="+mn-lt"/>
                <a:ea typeface="+mn-ea"/>
              </a:rPr>
              <a:t>PEPs</a:t>
            </a:r>
            <a:endParaRPr lang="fr-FR" sz="1600" dirty="0">
              <a:solidFill>
                <a:schemeClr val="lt1"/>
              </a:solidFill>
              <a:latin typeface="+mn-lt"/>
              <a:ea typeface="+mn-ea"/>
            </a:endParaRPr>
          </a:p>
        </p:txBody>
      </p:sp>
      <p:sp>
        <p:nvSpPr>
          <p:cNvPr id="29718" name="ZoneTexte 30"/>
          <p:cNvSpPr txBox="1">
            <a:spLocks noChangeArrowheads="1"/>
          </p:cNvSpPr>
          <p:nvPr/>
        </p:nvSpPr>
        <p:spPr bwMode="auto">
          <a:xfrm>
            <a:off x="-100013" y="3644900"/>
            <a:ext cx="96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400" b="1">
                <a:solidFill>
                  <a:srgbClr val="595959"/>
                </a:solidFill>
              </a:rPr>
              <a:t>Parcours</a:t>
            </a:r>
          </a:p>
          <a:p>
            <a:pPr algn="ctr" eaLnBrk="1" hangingPunct="1"/>
            <a:r>
              <a:rPr lang="fr-FR" altLang="fr-FR" sz="1400" b="1">
                <a:solidFill>
                  <a:srgbClr val="595959"/>
                </a:solidFill>
              </a:rPr>
              <a:t>master</a:t>
            </a:r>
          </a:p>
        </p:txBody>
      </p:sp>
      <p:sp>
        <p:nvSpPr>
          <p:cNvPr id="32" name="ZoneTexte 31"/>
          <p:cNvSpPr txBox="1"/>
          <p:nvPr/>
        </p:nvSpPr>
        <p:spPr>
          <a:xfrm>
            <a:off x="31750" y="1857375"/>
            <a:ext cx="812800" cy="339725"/>
          </a:xfrm>
          <a:prstGeom prst="rect">
            <a:avLst/>
          </a:prstGeom>
          <a:noFill/>
        </p:spPr>
        <p:txBody>
          <a:bodyPr wrap="none">
            <a:spAutoFit/>
          </a:bodyPr>
          <a:lstStyle/>
          <a:p>
            <a:pPr algn="ctr">
              <a:defRPr/>
            </a:pPr>
            <a:r>
              <a:rPr lang="fr-FR" sz="1600" b="1" dirty="0">
                <a:solidFill>
                  <a:schemeClr val="tx1">
                    <a:lumMod val="65000"/>
                    <a:lumOff val="35000"/>
                  </a:schemeClr>
                </a:solidFill>
                <a:ea typeface="ＭＳ Ｐゴシック" charset="0"/>
                <a:cs typeface="ＭＳ Ｐゴシック" charset="0"/>
              </a:rPr>
              <a:t>Licence</a:t>
            </a:r>
          </a:p>
        </p:txBody>
      </p:sp>
      <p:sp>
        <p:nvSpPr>
          <p:cNvPr id="33" name="Rectangle 32"/>
          <p:cNvSpPr>
            <a:spLocks noChangeArrowheads="1"/>
          </p:cNvSpPr>
          <p:nvPr/>
        </p:nvSpPr>
        <p:spPr bwMode="auto">
          <a:xfrm>
            <a:off x="3417888" y="1728788"/>
            <a:ext cx="958850"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Physique</a:t>
            </a:r>
          </a:p>
        </p:txBody>
      </p:sp>
      <p:sp>
        <p:nvSpPr>
          <p:cNvPr id="34" name="Rectangle 33"/>
          <p:cNvSpPr>
            <a:spLocks noChangeArrowheads="1"/>
          </p:cNvSpPr>
          <p:nvPr/>
        </p:nvSpPr>
        <p:spPr bwMode="auto">
          <a:xfrm>
            <a:off x="930275" y="1728788"/>
            <a:ext cx="958850" cy="565150"/>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Chimie</a:t>
            </a:r>
          </a:p>
        </p:txBody>
      </p:sp>
      <p:sp>
        <p:nvSpPr>
          <p:cNvPr id="35" name="Rectangle 34"/>
          <p:cNvSpPr>
            <a:spLocks noChangeArrowheads="1"/>
          </p:cNvSpPr>
          <p:nvPr/>
        </p:nvSpPr>
        <p:spPr bwMode="auto">
          <a:xfrm>
            <a:off x="7294563" y="1733550"/>
            <a:ext cx="958850"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SVT</a:t>
            </a:r>
          </a:p>
        </p:txBody>
      </p:sp>
      <p:sp>
        <p:nvSpPr>
          <p:cNvPr id="36" name="Rectangle 35"/>
          <p:cNvSpPr>
            <a:spLocks noChangeArrowheads="1"/>
          </p:cNvSpPr>
          <p:nvPr/>
        </p:nvSpPr>
        <p:spPr bwMode="auto">
          <a:xfrm>
            <a:off x="4730750" y="1733550"/>
            <a:ext cx="960438"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Maths-physique</a:t>
            </a:r>
          </a:p>
        </p:txBody>
      </p:sp>
      <p:sp>
        <p:nvSpPr>
          <p:cNvPr id="37" name="Rectangle 36"/>
          <p:cNvSpPr>
            <a:spLocks noChangeArrowheads="1"/>
          </p:cNvSpPr>
          <p:nvPr/>
        </p:nvSpPr>
        <p:spPr bwMode="auto">
          <a:xfrm>
            <a:off x="2128838" y="1733550"/>
            <a:ext cx="960437" cy="566738"/>
          </a:xfrm>
          <a:prstGeom prst="rect">
            <a:avLst/>
          </a:prstGeom>
          <a:solidFill>
            <a:srgbClr val="4489C2"/>
          </a:solidFill>
          <a:ln w="9525">
            <a:solidFill>
              <a:srgbClr val="4489C2"/>
            </a:solidFill>
            <a:miter lim="800000"/>
            <a:headEnd/>
            <a:tailEnd/>
          </a:ln>
          <a:effectLst>
            <a:outerShdw blurRad="40000" dist="23000" dir="5400000" rotWithShape="0">
              <a:srgbClr val="000000">
                <a:alpha val="34999"/>
              </a:srgbClr>
            </a:outerShdw>
          </a:effectLst>
        </p:spPr>
        <p:txBody>
          <a:bodyPr anchor="ctr"/>
          <a:lstStyle/>
          <a:p>
            <a:pPr algn="ctr">
              <a:defRPr/>
            </a:pPr>
            <a:r>
              <a:rPr lang="fr-FR" sz="1400" dirty="0">
                <a:solidFill>
                  <a:schemeClr val="lt1"/>
                </a:solidFill>
                <a:latin typeface="+mn-lt"/>
                <a:ea typeface="+mn-ea"/>
              </a:rPr>
              <a:t>Physique-chimie</a:t>
            </a:r>
          </a:p>
        </p:txBody>
      </p:sp>
      <p:cxnSp>
        <p:nvCxnSpPr>
          <p:cNvPr id="38" name="Connecteur droit avec flèche 37"/>
          <p:cNvCxnSpPr>
            <a:stCxn id="33" idx="2"/>
            <a:endCxn id="19" idx="0"/>
          </p:cNvCxnSpPr>
          <p:nvPr/>
        </p:nvCxnSpPr>
        <p:spPr>
          <a:xfrm rot="5400000">
            <a:off x="2687638" y="2430463"/>
            <a:ext cx="1346200" cy="1073150"/>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a:stCxn id="33" idx="2"/>
            <a:endCxn id="18" idx="0"/>
          </p:cNvCxnSpPr>
          <p:nvPr/>
        </p:nvCxnSpPr>
        <p:spPr>
          <a:xfrm flipH="1">
            <a:off x="3666332" y="2293938"/>
            <a:ext cx="230981" cy="1346200"/>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a:stCxn id="33" idx="2"/>
          </p:cNvCxnSpPr>
          <p:nvPr/>
        </p:nvCxnSpPr>
        <p:spPr>
          <a:xfrm rot="16200000" flipH="1">
            <a:off x="4798220" y="1393031"/>
            <a:ext cx="1350962" cy="3152775"/>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a:stCxn id="33" idx="2"/>
            <a:endCxn id="30" idx="0"/>
          </p:cNvCxnSpPr>
          <p:nvPr/>
        </p:nvCxnSpPr>
        <p:spPr>
          <a:xfrm rot="5400000">
            <a:off x="2261395" y="2008981"/>
            <a:ext cx="1350962" cy="1920875"/>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a:stCxn id="35" idx="2"/>
            <a:endCxn id="28" idx="0"/>
          </p:cNvCxnSpPr>
          <p:nvPr/>
        </p:nvCxnSpPr>
        <p:spPr>
          <a:xfrm rot="5400000">
            <a:off x="6317457" y="2188369"/>
            <a:ext cx="1344612" cy="1568450"/>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rot="5400000">
            <a:off x="5872163" y="1785938"/>
            <a:ext cx="1339850" cy="2368550"/>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4" name="Rectangle 43"/>
          <p:cNvSpPr>
            <a:spLocks noChangeArrowheads="1"/>
          </p:cNvSpPr>
          <p:nvPr/>
        </p:nvSpPr>
        <p:spPr bwMode="auto">
          <a:xfrm>
            <a:off x="6064250" y="1733550"/>
            <a:ext cx="958850" cy="566738"/>
          </a:xfrm>
          <a:prstGeom prst="rect">
            <a:avLst/>
          </a:prstGeom>
          <a:solidFill>
            <a:srgbClr val="99AA55"/>
          </a:solidFill>
          <a:ln w="9525">
            <a:solidFill>
              <a:srgbClr val="99AA55"/>
            </a:solidFill>
            <a:miter lim="800000"/>
            <a:headEnd/>
            <a:tailEnd/>
          </a:ln>
          <a:effectLst>
            <a:outerShdw blurRad="40000" dist="23000" dir="5400000" rotWithShape="0">
              <a:srgbClr val="000000">
                <a:alpha val="34999"/>
              </a:srgbClr>
            </a:outerShdw>
          </a:effectLst>
        </p:spPr>
        <p:txBody>
          <a:bodyPr anchor="ctr"/>
          <a:lstStyle/>
          <a:p>
            <a:pPr algn="ctr">
              <a:defRPr/>
            </a:pPr>
            <a:r>
              <a:rPr lang="fr-FR" sz="1600" dirty="0">
                <a:solidFill>
                  <a:schemeClr val="lt1"/>
                </a:solidFill>
                <a:latin typeface="+mn-lt"/>
                <a:ea typeface="+mn-ea"/>
              </a:rPr>
              <a:t>Biologie</a:t>
            </a:r>
          </a:p>
        </p:txBody>
      </p:sp>
      <p:cxnSp>
        <p:nvCxnSpPr>
          <p:cNvPr id="45" name="Connecteur droit avec flèche 44"/>
          <p:cNvCxnSpPr>
            <a:stCxn id="35" idx="2"/>
            <a:endCxn id="23" idx="0"/>
          </p:cNvCxnSpPr>
          <p:nvPr/>
        </p:nvCxnSpPr>
        <p:spPr>
          <a:xfrm rot="16200000" flipH="1">
            <a:off x="7170738" y="2903538"/>
            <a:ext cx="1333500" cy="127000"/>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a:stCxn id="35" idx="2"/>
            <a:endCxn id="29" idx="0"/>
          </p:cNvCxnSpPr>
          <p:nvPr/>
        </p:nvCxnSpPr>
        <p:spPr>
          <a:xfrm rot="16200000" flipH="1">
            <a:off x="7581107" y="2493169"/>
            <a:ext cx="1333500" cy="947737"/>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7" name="Connecteur droit avec flèche 46"/>
          <p:cNvCxnSpPr>
            <a:stCxn id="35" idx="2"/>
          </p:cNvCxnSpPr>
          <p:nvPr/>
        </p:nvCxnSpPr>
        <p:spPr>
          <a:xfrm rot="5400000">
            <a:off x="5474494" y="1342232"/>
            <a:ext cx="1341437" cy="3257550"/>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47"/>
          <p:cNvCxnSpPr>
            <a:stCxn id="44" idx="2"/>
            <a:endCxn id="28" idx="0"/>
          </p:cNvCxnSpPr>
          <p:nvPr/>
        </p:nvCxnSpPr>
        <p:spPr>
          <a:xfrm rot="5400000">
            <a:off x="5702301" y="2803525"/>
            <a:ext cx="1344612" cy="338137"/>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48"/>
          <p:cNvCxnSpPr>
            <a:stCxn id="44" idx="2"/>
          </p:cNvCxnSpPr>
          <p:nvPr/>
        </p:nvCxnSpPr>
        <p:spPr>
          <a:xfrm rot="16200000" flipH="1">
            <a:off x="6124576" y="2719387"/>
            <a:ext cx="1344612" cy="506413"/>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a:stCxn id="35" idx="2"/>
          </p:cNvCxnSpPr>
          <p:nvPr/>
        </p:nvCxnSpPr>
        <p:spPr>
          <a:xfrm rot="5400000">
            <a:off x="6739732" y="2610644"/>
            <a:ext cx="1344612" cy="723900"/>
          </a:xfrm>
          <a:prstGeom prst="straightConnector1">
            <a:avLst/>
          </a:prstGeom>
          <a:ln w="44450" cmpd="sng">
            <a:solidFill>
              <a:srgbClr val="99AA55"/>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50"/>
          <p:cNvCxnSpPr>
            <a:stCxn id="36" idx="2"/>
            <a:endCxn id="18" idx="0"/>
          </p:cNvCxnSpPr>
          <p:nvPr/>
        </p:nvCxnSpPr>
        <p:spPr>
          <a:xfrm flipH="1">
            <a:off x="3666332" y="2300288"/>
            <a:ext cx="1544637" cy="1339850"/>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a:stCxn id="36" idx="2"/>
            <a:endCxn id="19" idx="0"/>
          </p:cNvCxnSpPr>
          <p:nvPr/>
        </p:nvCxnSpPr>
        <p:spPr>
          <a:xfrm rot="5400000">
            <a:off x="3348038" y="1776413"/>
            <a:ext cx="1339850" cy="2387600"/>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a:stCxn id="36" idx="2"/>
          </p:cNvCxnSpPr>
          <p:nvPr/>
        </p:nvCxnSpPr>
        <p:spPr>
          <a:xfrm rot="5400000">
            <a:off x="4193382" y="2623344"/>
            <a:ext cx="1341437" cy="695325"/>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9741" name="Rectangle 53"/>
          <p:cNvSpPr>
            <a:spLocks noChangeArrowheads="1"/>
          </p:cNvSpPr>
          <p:nvPr/>
        </p:nvSpPr>
        <p:spPr bwMode="auto">
          <a:xfrm>
            <a:off x="5018088" y="5335588"/>
            <a:ext cx="1092200"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Océans et  </a:t>
            </a:r>
          </a:p>
          <a:p>
            <a:pPr algn="ctr" eaLnBrk="1" hangingPunct="1"/>
            <a:r>
              <a:rPr lang="fr-FR" altLang="fr-FR" sz="1100">
                <a:solidFill>
                  <a:srgbClr val="FFFFFF"/>
                </a:solidFill>
              </a:rPr>
              <a:t>Biogéochimie </a:t>
            </a:r>
          </a:p>
          <a:p>
            <a:pPr algn="ctr" eaLnBrk="1" hangingPunct="1"/>
            <a:r>
              <a:rPr lang="fr-FR" altLang="fr-FR" sz="1100">
                <a:solidFill>
                  <a:srgbClr val="FFFFFF"/>
                </a:solidFill>
              </a:rPr>
              <a:t>marine</a:t>
            </a:r>
          </a:p>
        </p:txBody>
      </p:sp>
      <p:cxnSp>
        <p:nvCxnSpPr>
          <p:cNvPr id="55" name="Connecteur droit avec flèche 54"/>
          <p:cNvCxnSpPr>
            <a:stCxn id="37" idx="2"/>
            <a:endCxn id="30" idx="0"/>
          </p:cNvCxnSpPr>
          <p:nvPr/>
        </p:nvCxnSpPr>
        <p:spPr>
          <a:xfrm rot="5400000">
            <a:off x="1620045" y="2656681"/>
            <a:ext cx="1344612" cy="631825"/>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a:stCxn id="37" idx="2"/>
            <a:endCxn id="22" idx="0"/>
          </p:cNvCxnSpPr>
          <p:nvPr/>
        </p:nvCxnSpPr>
        <p:spPr>
          <a:xfrm rot="5400000">
            <a:off x="1201738" y="2238375"/>
            <a:ext cx="1344612" cy="1468438"/>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a:stCxn id="37" idx="2"/>
          </p:cNvCxnSpPr>
          <p:nvPr/>
        </p:nvCxnSpPr>
        <p:spPr>
          <a:xfrm rot="16200000" flipH="1">
            <a:off x="2891632" y="2016919"/>
            <a:ext cx="1341437" cy="1908175"/>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8" name="Connecteur droit avec flèche 57"/>
          <p:cNvCxnSpPr>
            <a:stCxn id="33" idx="2"/>
            <a:endCxn id="22" idx="0"/>
          </p:cNvCxnSpPr>
          <p:nvPr/>
        </p:nvCxnSpPr>
        <p:spPr>
          <a:xfrm rot="5400000">
            <a:off x="1843088" y="1590675"/>
            <a:ext cx="1350962" cy="2757488"/>
          </a:xfrm>
          <a:prstGeom prst="straightConnector1">
            <a:avLst/>
          </a:prstGeom>
          <a:ln w="44450"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9" name="Connecteur droit avec flèche 58"/>
          <p:cNvCxnSpPr>
            <a:stCxn id="34" idx="2"/>
            <a:endCxn id="22" idx="0"/>
          </p:cNvCxnSpPr>
          <p:nvPr/>
        </p:nvCxnSpPr>
        <p:spPr>
          <a:xfrm rot="5400000">
            <a:off x="599282" y="2834481"/>
            <a:ext cx="1350962" cy="269875"/>
          </a:xfrm>
          <a:prstGeom prst="straightConnector1">
            <a:avLst/>
          </a:prstGeom>
          <a:ln w="44450" cap="flat" cmpd="sng">
            <a:solidFill>
              <a:srgbClr val="4489C2"/>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0" name="Connecteur droit avec flèche 59"/>
          <p:cNvCxnSpPr>
            <a:stCxn id="34" idx="2"/>
          </p:cNvCxnSpPr>
          <p:nvPr/>
        </p:nvCxnSpPr>
        <p:spPr>
          <a:xfrm rot="16200000" flipH="1">
            <a:off x="2289175" y="1414463"/>
            <a:ext cx="1347787" cy="3106738"/>
          </a:xfrm>
          <a:prstGeom prst="straightConnector1">
            <a:avLst/>
          </a:prstGeom>
          <a:ln w="44450" cmpd="sng">
            <a:solidFill>
              <a:srgbClr val="4489C2"/>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1" name="Connecteur droit avec flèche 60"/>
          <p:cNvCxnSpPr>
            <a:stCxn id="34" idx="2"/>
            <a:endCxn id="30" idx="0"/>
          </p:cNvCxnSpPr>
          <p:nvPr/>
        </p:nvCxnSpPr>
        <p:spPr>
          <a:xfrm rot="16200000" flipH="1">
            <a:off x="1017588" y="2686050"/>
            <a:ext cx="1350962" cy="566738"/>
          </a:xfrm>
          <a:prstGeom prst="straightConnector1">
            <a:avLst/>
          </a:prstGeom>
          <a:ln w="44450" cmpd="sng">
            <a:solidFill>
              <a:srgbClr val="4489C2"/>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sp>
        <p:nvSpPr>
          <p:cNvPr id="29749" name="ZoneTexte 61"/>
          <p:cNvSpPr txBox="1">
            <a:spLocks noChangeArrowheads="1"/>
          </p:cNvSpPr>
          <p:nvPr/>
        </p:nvSpPr>
        <p:spPr bwMode="auto">
          <a:xfrm>
            <a:off x="-196850" y="5424488"/>
            <a:ext cx="893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600" b="1">
                <a:solidFill>
                  <a:srgbClr val="595959"/>
                </a:solidFill>
              </a:rPr>
              <a:t>Mots </a:t>
            </a:r>
          </a:p>
          <a:p>
            <a:pPr algn="ctr" eaLnBrk="1" hangingPunct="1"/>
            <a:r>
              <a:rPr lang="fr-FR" altLang="fr-FR" sz="1600" b="1">
                <a:solidFill>
                  <a:srgbClr val="595959"/>
                </a:solidFill>
              </a:rPr>
              <a:t>clefs</a:t>
            </a:r>
          </a:p>
        </p:txBody>
      </p:sp>
      <p:cxnSp>
        <p:nvCxnSpPr>
          <p:cNvPr id="63" name="Connecteur droit avec flèche 62"/>
          <p:cNvCxnSpPr>
            <a:stCxn id="29705" idx="0"/>
            <a:endCxn id="17" idx="2"/>
          </p:cNvCxnSpPr>
          <p:nvPr/>
        </p:nvCxnSpPr>
        <p:spPr>
          <a:xfrm flipV="1">
            <a:off x="4059238" y="4205288"/>
            <a:ext cx="1298575" cy="1133475"/>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4" name="Connecteur droit avec flèche 63"/>
          <p:cNvCxnSpPr>
            <a:stCxn id="29705" idx="0"/>
          </p:cNvCxnSpPr>
          <p:nvPr/>
        </p:nvCxnSpPr>
        <p:spPr>
          <a:xfrm flipV="1">
            <a:off x="4059238" y="4206875"/>
            <a:ext cx="457200" cy="1131888"/>
          </a:xfrm>
          <a:prstGeom prst="straightConnector1">
            <a:avLst/>
          </a:prstGeom>
          <a:ln w="44450" cmpd="sng">
            <a:solidFill>
              <a:srgbClr val="1B5887"/>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5" name="Connecteur droit avec flèche 64"/>
          <p:cNvCxnSpPr>
            <a:stCxn id="29705" idx="0"/>
            <a:endCxn id="19" idx="2"/>
          </p:cNvCxnSpPr>
          <p:nvPr/>
        </p:nvCxnSpPr>
        <p:spPr>
          <a:xfrm flipH="1" flipV="1">
            <a:off x="2824163" y="4205288"/>
            <a:ext cx="1235075" cy="1133475"/>
          </a:xfrm>
          <a:prstGeom prst="straightConnector1">
            <a:avLst/>
          </a:prstGeom>
          <a:ln w="44450" cmpd="sng">
            <a:solidFill>
              <a:srgbClr val="1B5887"/>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6" name="Connecteur droit avec flèche 65"/>
          <p:cNvCxnSpPr>
            <a:stCxn id="29705" idx="0"/>
            <a:endCxn id="18" idx="2"/>
          </p:cNvCxnSpPr>
          <p:nvPr/>
        </p:nvCxnSpPr>
        <p:spPr>
          <a:xfrm flipH="1" flipV="1">
            <a:off x="3666332" y="4205288"/>
            <a:ext cx="392906" cy="1133475"/>
          </a:xfrm>
          <a:prstGeom prst="straightConnector1">
            <a:avLst/>
          </a:prstGeom>
          <a:ln w="44450" cmpd="sng">
            <a:solidFill>
              <a:srgbClr val="1B5887"/>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7" name="Connecteur droit avec flèche 66"/>
          <p:cNvCxnSpPr>
            <a:stCxn id="29714" idx="0"/>
            <a:endCxn id="18" idx="2"/>
          </p:cNvCxnSpPr>
          <p:nvPr/>
        </p:nvCxnSpPr>
        <p:spPr>
          <a:xfrm flipV="1">
            <a:off x="2266951" y="4205288"/>
            <a:ext cx="1399381" cy="113030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8" name="Connecteur droit avec flèche 67"/>
          <p:cNvCxnSpPr>
            <a:stCxn id="29714" idx="0"/>
            <a:endCxn id="19" idx="2"/>
          </p:cNvCxnSpPr>
          <p:nvPr/>
        </p:nvCxnSpPr>
        <p:spPr>
          <a:xfrm flipV="1">
            <a:off x="2266950" y="4205288"/>
            <a:ext cx="557213" cy="113030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9" name="Connecteur droit avec flèche 68"/>
          <p:cNvCxnSpPr>
            <a:stCxn id="29714" idx="0"/>
          </p:cNvCxnSpPr>
          <p:nvPr/>
        </p:nvCxnSpPr>
        <p:spPr>
          <a:xfrm flipV="1">
            <a:off x="2266950" y="4206875"/>
            <a:ext cx="2249488" cy="1128713"/>
          </a:xfrm>
          <a:prstGeom prst="straightConnector1">
            <a:avLst/>
          </a:prstGeom>
          <a:ln w="44450" cmpd="sng">
            <a:solidFill>
              <a:srgbClr val="1B5887"/>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0" name="Connecteur droit avec flèche 69"/>
          <p:cNvCxnSpPr>
            <a:stCxn id="29741" idx="0"/>
          </p:cNvCxnSpPr>
          <p:nvPr/>
        </p:nvCxnSpPr>
        <p:spPr>
          <a:xfrm flipH="1" flipV="1">
            <a:off x="4516438" y="4206875"/>
            <a:ext cx="1047750" cy="1128713"/>
          </a:xfrm>
          <a:prstGeom prst="straightConnector1">
            <a:avLst/>
          </a:prstGeom>
          <a:ln w="44450" cmpd="sng">
            <a:solidFill>
              <a:srgbClr val="1B5887"/>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1" name="Connecteur droit avec flèche 70"/>
          <p:cNvCxnSpPr>
            <a:stCxn id="29741" idx="0"/>
            <a:endCxn id="19" idx="2"/>
          </p:cNvCxnSpPr>
          <p:nvPr/>
        </p:nvCxnSpPr>
        <p:spPr>
          <a:xfrm flipH="1" flipV="1">
            <a:off x="2824163" y="4205288"/>
            <a:ext cx="2740025" cy="1130300"/>
          </a:xfrm>
          <a:prstGeom prst="straightConnector1">
            <a:avLst/>
          </a:prstGeom>
          <a:ln w="44450" cmpd="sng">
            <a:solidFill>
              <a:srgbClr val="1B5887"/>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2" name="Connecteur droit avec flèche 71"/>
          <p:cNvCxnSpPr>
            <a:stCxn id="29741" idx="0"/>
            <a:endCxn id="28" idx="2"/>
          </p:cNvCxnSpPr>
          <p:nvPr/>
        </p:nvCxnSpPr>
        <p:spPr>
          <a:xfrm flipV="1">
            <a:off x="5564188" y="4211638"/>
            <a:ext cx="641350" cy="112395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3" name="Connecteur droit avec flèche 72"/>
          <p:cNvCxnSpPr>
            <a:stCxn id="29706" idx="0"/>
          </p:cNvCxnSpPr>
          <p:nvPr/>
        </p:nvCxnSpPr>
        <p:spPr>
          <a:xfrm flipV="1">
            <a:off x="7040563" y="4211638"/>
            <a:ext cx="9525" cy="112395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4" name="Connecteur droit avec flèche 73"/>
          <p:cNvCxnSpPr>
            <a:stCxn id="29706" idx="0"/>
            <a:endCxn id="23" idx="2"/>
          </p:cNvCxnSpPr>
          <p:nvPr/>
        </p:nvCxnSpPr>
        <p:spPr>
          <a:xfrm flipV="1">
            <a:off x="7040563" y="4198938"/>
            <a:ext cx="860425" cy="113665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9762" name="Rectangle 74"/>
          <p:cNvSpPr>
            <a:spLocks noChangeArrowheads="1"/>
          </p:cNvSpPr>
          <p:nvPr/>
        </p:nvSpPr>
        <p:spPr bwMode="auto">
          <a:xfrm>
            <a:off x="7972425" y="5335588"/>
            <a:ext cx="1150938" cy="600075"/>
          </a:xfrm>
          <a:prstGeom prst="rect">
            <a:avLst/>
          </a:prstGeom>
          <a:solidFill>
            <a:srgbClr val="1B5887"/>
          </a:solidFill>
          <a:ln w="9525">
            <a:solidFill>
              <a:srgbClr val="1B5887"/>
            </a:solidFill>
            <a:miter lim="800000"/>
            <a:headEnd/>
            <a:tailEnd/>
          </a:ln>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fr-FR" altLang="fr-FR" sz="1100">
                <a:solidFill>
                  <a:srgbClr val="FFFFFF"/>
                </a:solidFill>
              </a:rPr>
              <a:t>Hydrologie, </a:t>
            </a:r>
          </a:p>
          <a:p>
            <a:pPr algn="ctr" eaLnBrk="1" hangingPunct="1"/>
            <a:r>
              <a:rPr lang="fr-FR" altLang="fr-FR" sz="1100">
                <a:solidFill>
                  <a:srgbClr val="FFFFFF"/>
                </a:solidFill>
              </a:rPr>
              <a:t>Hydrogéologie, Pollutions eau</a:t>
            </a:r>
          </a:p>
        </p:txBody>
      </p:sp>
      <p:cxnSp>
        <p:nvCxnSpPr>
          <p:cNvPr id="76" name="Connecteur droit avec flèche 75"/>
          <p:cNvCxnSpPr>
            <a:stCxn id="29762" idx="0"/>
            <a:endCxn id="29" idx="2"/>
          </p:cNvCxnSpPr>
          <p:nvPr/>
        </p:nvCxnSpPr>
        <p:spPr>
          <a:xfrm flipV="1">
            <a:off x="8548688" y="4198938"/>
            <a:ext cx="173037" cy="113665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7" name="Connecteur droit avec flèche 76"/>
          <p:cNvCxnSpPr>
            <a:stCxn id="29713" idx="0"/>
            <a:endCxn id="30" idx="2"/>
          </p:cNvCxnSpPr>
          <p:nvPr/>
        </p:nvCxnSpPr>
        <p:spPr>
          <a:xfrm flipV="1">
            <a:off x="962025" y="4211638"/>
            <a:ext cx="1014413" cy="112395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8" name="Connecteur droit avec flèche 77"/>
          <p:cNvCxnSpPr>
            <a:stCxn id="29713" idx="0"/>
            <a:endCxn id="22" idx="2"/>
          </p:cNvCxnSpPr>
          <p:nvPr/>
        </p:nvCxnSpPr>
        <p:spPr>
          <a:xfrm flipV="1">
            <a:off x="962025" y="4211638"/>
            <a:ext cx="177800" cy="112395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a:stCxn id="29762" idx="0"/>
            <a:endCxn id="23" idx="2"/>
          </p:cNvCxnSpPr>
          <p:nvPr/>
        </p:nvCxnSpPr>
        <p:spPr>
          <a:xfrm flipH="1" flipV="1">
            <a:off x="7900988" y="4198938"/>
            <a:ext cx="647700" cy="1136650"/>
          </a:xfrm>
          <a:prstGeom prst="straightConnector1">
            <a:avLst/>
          </a:prstGeom>
          <a:ln w="44450" cmpd="sng">
            <a:solidFill>
              <a:srgbClr val="1B5887"/>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0" name="Connecteur droit avec flèche 79"/>
          <p:cNvCxnSpPr>
            <a:stCxn id="29706" idx="0"/>
            <a:endCxn id="29" idx="2"/>
          </p:cNvCxnSpPr>
          <p:nvPr/>
        </p:nvCxnSpPr>
        <p:spPr>
          <a:xfrm flipV="1">
            <a:off x="7040563" y="4198938"/>
            <a:ext cx="1681162" cy="1136650"/>
          </a:xfrm>
          <a:prstGeom prst="straightConnector1">
            <a:avLst/>
          </a:prstGeom>
          <a:ln w="44450" cmpd="sng">
            <a:solidFill>
              <a:srgbClr val="1B5887"/>
            </a:solidFill>
            <a:prstDash val="sysDash"/>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931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ous-titre 2"/>
          <p:cNvSpPr>
            <a:spLocks noGrp="1"/>
          </p:cNvSpPr>
          <p:nvPr>
            <p:ph type="subTitle" idx="1"/>
          </p:nvPr>
        </p:nvSpPr>
        <p:spPr bwMode="auto">
          <a:xfrm>
            <a:off x="-108520" y="797492"/>
            <a:ext cx="9161463"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smtClean="0">
                <a:ea typeface="ＭＳ Ｐゴシック" charset="-128"/>
              </a:rPr>
              <a:t>Pour s’orienter dans l’offre Francilienne en master  </a:t>
            </a:r>
            <a:endParaRPr lang="fr-FR" altLang="fr-FR" dirty="0">
              <a:ea typeface="ＭＳ Ｐゴシック" charset="-128"/>
            </a:endParaRPr>
          </a:p>
        </p:txBody>
      </p:sp>
      <p:sp>
        <p:nvSpPr>
          <p:cNvPr id="23554" name="Rectangle 188"/>
          <p:cNvSpPr>
            <a:spLocks noChangeArrowheads="1"/>
          </p:cNvSpPr>
          <p:nvPr/>
        </p:nvSpPr>
        <p:spPr bwMode="auto">
          <a:xfrm>
            <a:off x="251520" y="1556792"/>
            <a:ext cx="3888432"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indent="0" algn="just" eaLnBrk="1" hangingPunct="1">
              <a:spcBef>
                <a:spcPct val="20000"/>
              </a:spcBef>
              <a:buClr>
                <a:srgbClr val="538DBF"/>
              </a:buClr>
            </a:pPr>
            <a:r>
              <a:rPr lang="fr-FR" altLang="fr-FR" sz="1800" b="1" dirty="0" err="1">
                <a:solidFill>
                  <a:srgbClr val="1771A9"/>
                </a:solidFill>
                <a:latin typeface="Calibri" charset="0"/>
              </a:rPr>
              <a:t>ClimPort</a:t>
            </a:r>
            <a:r>
              <a:rPr lang="fr-FR" altLang="fr-FR" sz="1800" b="1" dirty="0">
                <a:solidFill>
                  <a:srgbClr val="1771A9"/>
                </a:solidFill>
                <a:latin typeface="Calibri" charset="0"/>
              </a:rPr>
              <a:t>: </a:t>
            </a:r>
            <a:r>
              <a:rPr lang="fr-FR" altLang="fr-FR" sz="1800" dirty="0">
                <a:solidFill>
                  <a:srgbClr val="1771A9"/>
                </a:solidFill>
                <a:latin typeface="Calibri" charset="0"/>
              </a:rPr>
              <a:t>un site WEB pour promouvoir les masters franciliens sur le climat et l</a:t>
            </a:r>
            <a:r>
              <a:rPr lang="ja-JP" altLang="fr-FR" sz="1800" dirty="0">
                <a:solidFill>
                  <a:srgbClr val="1771A9"/>
                </a:solidFill>
                <a:latin typeface="Calibri" charset="0"/>
              </a:rPr>
              <a:t>’</a:t>
            </a:r>
            <a:r>
              <a:rPr lang="fr-FR" altLang="ja-JP" sz="1800" dirty="0" smtClean="0">
                <a:solidFill>
                  <a:srgbClr val="1771A9"/>
                </a:solidFill>
                <a:latin typeface="Calibri" charset="0"/>
              </a:rPr>
              <a:t>environnement</a:t>
            </a:r>
          </a:p>
          <a:p>
            <a:pPr marL="0" indent="0" algn="just" eaLnBrk="1" hangingPunct="1">
              <a:spcBef>
                <a:spcPct val="20000"/>
              </a:spcBef>
              <a:buClr>
                <a:srgbClr val="538DBF"/>
              </a:buClr>
            </a:pPr>
            <a:endParaRPr lang="fr-FR" altLang="fr-FR" sz="1800" dirty="0">
              <a:solidFill>
                <a:srgbClr val="1771A9"/>
              </a:solidFill>
              <a:latin typeface="Calibri" charset="0"/>
            </a:endParaRPr>
          </a:p>
          <a:p>
            <a:pPr marL="0" indent="0" algn="just" eaLnBrk="1" hangingPunct="1">
              <a:spcBef>
                <a:spcPct val="20000"/>
              </a:spcBef>
              <a:buClr>
                <a:srgbClr val="538DBF"/>
              </a:buClr>
            </a:pPr>
            <a:r>
              <a:rPr lang="fr-FR" altLang="fr-FR" sz="1800" dirty="0" smtClean="0">
                <a:solidFill>
                  <a:srgbClr val="1771A9"/>
                </a:solidFill>
                <a:latin typeface="Calibri" charset="0"/>
              </a:rPr>
              <a:t>Information </a:t>
            </a:r>
            <a:r>
              <a:rPr lang="fr-FR" altLang="fr-FR" sz="1800" dirty="0">
                <a:solidFill>
                  <a:srgbClr val="1771A9"/>
                </a:solidFill>
                <a:latin typeface="Calibri" charset="0"/>
              </a:rPr>
              <a:t>et orientation </a:t>
            </a:r>
            <a:r>
              <a:rPr lang="fr-FR" altLang="fr-FR" sz="1800" dirty="0" smtClean="0">
                <a:solidFill>
                  <a:srgbClr val="1771A9"/>
                </a:solidFill>
                <a:latin typeface="Calibri" charset="0"/>
              </a:rPr>
              <a:t>via une approche thématiques / compétences / métiers</a:t>
            </a:r>
          </a:p>
          <a:p>
            <a:pPr marL="0" indent="0" algn="just" eaLnBrk="1" hangingPunct="1">
              <a:spcBef>
                <a:spcPct val="20000"/>
              </a:spcBef>
              <a:buClr>
                <a:srgbClr val="538DBF"/>
              </a:buClr>
            </a:pPr>
            <a:endParaRPr lang="fr-FR" altLang="fr-FR" sz="1800" dirty="0">
              <a:solidFill>
                <a:srgbClr val="1771A9"/>
              </a:solidFill>
              <a:latin typeface="Calibri" charset="0"/>
            </a:endParaRPr>
          </a:p>
          <a:p>
            <a:pPr marL="0" indent="0" algn="just" eaLnBrk="1" hangingPunct="1">
              <a:spcBef>
                <a:spcPct val="20000"/>
              </a:spcBef>
              <a:buClr>
                <a:srgbClr val="538DBF"/>
              </a:buClr>
            </a:pPr>
            <a:r>
              <a:rPr lang="fr-FR" altLang="fr-FR" sz="1800" dirty="0" smtClean="0">
                <a:solidFill>
                  <a:srgbClr val="1771A9"/>
                </a:solidFill>
                <a:latin typeface="Calibri" charset="0"/>
              </a:rPr>
              <a:t>Sélection des masters par mots clefs et scores de pertinence</a:t>
            </a:r>
          </a:p>
          <a:p>
            <a:pPr marL="0" indent="0" algn="just" eaLnBrk="1" hangingPunct="1">
              <a:spcBef>
                <a:spcPct val="20000"/>
              </a:spcBef>
              <a:buClr>
                <a:srgbClr val="538DBF"/>
              </a:buClr>
            </a:pPr>
            <a:endParaRPr lang="fr-FR" altLang="fr-FR" sz="1800" dirty="0">
              <a:solidFill>
                <a:srgbClr val="1771A9"/>
              </a:solidFill>
              <a:latin typeface="Calibri" charset="0"/>
            </a:endParaRPr>
          </a:p>
          <a:p>
            <a:pPr marL="0" indent="0" algn="just" eaLnBrk="1" hangingPunct="1">
              <a:spcBef>
                <a:spcPct val="20000"/>
              </a:spcBef>
              <a:buClr>
                <a:srgbClr val="538DBF"/>
              </a:buClr>
            </a:pPr>
            <a:r>
              <a:rPr lang="fr-FR" altLang="fr-FR" sz="1800" dirty="0" smtClean="0">
                <a:solidFill>
                  <a:srgbClr val="1771A9"/>
                </a:solidFill>
                <a:latin typeface="Calibri" charset="0"/>
              </a:rPr>
              <a:t>Description des masters et renvoi vers leur sites Web</a:t>
            </a:r>
            <a:endParaRPr lang="fr-FR" altLang="fr-FR" sz="1800" dirty="0">
              <a:solidFill>
                <a:srgbClr val="1771A9"/>
              </a:solidFill>
              <a:latin typeface="Calibri" charset="0"/>
            </a:endParaRPr>
          </a:p>
          <a:p>
            <a:pPr lvl="1" algn="just" eaLnBrk="1" hangingPunct="1">
              <a:spcBef>
                <a:spcPct val="20000"/>
              </a:spcBef>
              <a:buClr>
                <a:srgbClr val="538DBF"/>
              </a:buClr>
              <a:buFont typeface="Wingdings" charset="2"/>
              <a:buChar char="Ø"/>
            </a:pPr>
            <a:endParaRPr lang="fr-FR" altLang="fr-FR" sz="1100" dirty="0">
              <a:solidFill>
                <a:srgbClr val="1771A9"/>
              </a:solidFill>
              <a:latin typeface="Calibri" charset="0"/>
            </a:endParaRPr>
          </a:p>
        </p:txBody>
      </p:sp>
      <p:sp>
        <p:nvSpPr>
          <p:cNvPr id="23555" name="Titre 1"/>
          <p:cNvSpPr>
            <a:spLocks noGrp="1"/>
          </p:cNvSpPr>
          <p:nvPr>
            <p:ph type="ctrTitle"/>
          </p:nvPr>
        </p:nvSpPr>
        <p:spPr bwMode="auto">
          <a:xfrm>
            <a:off x="3203575" y="115888"/>
            <a:ext cx="594042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fr-FR" sz="3200">
                <a:ea typeface="ＭＳ Ｐゴシック" charset="-128"/>
              </a:rPr>
              <a:t>Volet Formation du Labex IPSL</a:t>
            </a:r>
          </a:p>
        </p:txBody>
      </p:sp>
      <p:pic>
        <p:nvPicPr>
          <p:cNvPr id="23556" name="Image 1" descr="Capture d’écran 2014-01-26 à 17.03.38.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1846" y="1546943"/>
            <a:ext cx="4568251" cy="425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ZoneTexte 2"/>
          <p:cNvSpPr txBox="1">
            <a:spLocks noChangeArrowheads="1"/>
          </p:cNvSpPr>
          <p:nvPr/>
        </p:nvSpPr>
        <p:spPr bwMode="auto">
          <a:xfrm>
            <a:off x="652151" y="5802523"/>
            <a:ext cx="295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fr-FR" sz="1800" b="1" dirty="0">
                <a:solidFill>
                  <a:schemeClr val="accent1"/>
                </a:solidFill>
              </a:rPr>
              <a:t>Réalisations : </a:t>
            </a:r>
            <a:r>
              <a:rPr lang="fr-FR" altLang="fr-FR" sz="1800" b="1" dirty="0">
                <a:solidFill>
                  <a:schemeClr val="accent1"/>
                </a:solidFill>
                <a:hlinkClick r:id="rId3"/>
              </a:rPr>
              <a:t>CLIMPORT</a:t>
            </a:r>
            <a:endParaRPr lang="fr-FR" altLang="fr-FR" sz="1800" b="1" dirty="0">
              <a:solidFill>
                <a:schemeClr val="accent1"/>
              </a:solidFill>
            </a:endParaRPr>
          </a:p>
        </p:txBody>
      </p:sp>
    </p:spTree>
    <p:extLst>
      <p:ext uri="{BB962C8B-B14F-4D97-AF65-F5344CB8AC3E}">
        <p14:creationId xmlns:p14="http://schemas.microsoft.com/office/powerpoint/2010/main" val="633557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ous-titre 2"/>
          <p:cNvSpPr>
            <a:spLocks noGrp="1"/>
          </p:cNvSpPr>
          <p:nvPr>
            <p:ph type="subTitle" idx="1"/>
          </p:nvPr>
        </p:nvSpPr>
        <p:spPr bwMode="auto">
          <a:xfrm>
            <a:off x="1187450" y="692150"/>
            <a:ext cx="7974013"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a:ea typeface="ＭＳ Ｐゴシック" charset="-128"/>
              </a:rPr>
              <a:t>Axe 4: Développer la formation professionnelle</a:t>
            </a:r>
          </a:p>
          <a:p>
            <a:pPr algn="r" eaLnBrk="1" hangingPunct="1"/>
            <a:r>
              <a:rPr lang="fr-FR" altLang="fr-FR" sz="2000" b="1" i="1">
                <a:ea typeface="ＭＳ Ｐゴシック" charset="-128"/>
              </a:rPr>
              <a:t>Fabio d</a:t>
            </a:r>
            <a:r>
              <a:rPr lang="ja-JP" altLang="fr-FR" sz="2000" b="1" i="1">
                <a:ea typeface="ＭＳ Ｐゴシック" charset="-128"/>
              </a:rPr>
              <a:t>’</a:t>
            </a:r>
            <a:r>
              <a:rPr lang="fr-FR" altLang="ja-JP" sz="2000" b="1" i="1">
                <a:ea typeface="ＭＳ Ｐゴシック" charset="-128"/>
              </a:rPr>
              <a:t>Andréa, Estelle Fournel, Armella Longrez   </a:t>
            </a:r>
            <a:endParaRPr lang="fr-FR" altLang="fr-FR" sz="2000" b="1" i="1">
              <a:ea typeface="ＭＳ Ｐゴシック" charset="-128"/>
            </a:endParaRPr>
          </a:p>
        </p:txBody>
      </p:sp>
      <p:sp>
        <p:nvSpPr>
          <p:cNvPr id="43010" name="Rectangle 188"/>
          <p:cNvSpPr>
            <a:spLocks noChangeArrowheads="1"/>
          </p:cNvSpPr>
          <p:nvPr/>
        </p:nvSpPr>
        <p:spPr bwMode="auto">
          <a:xfrm>
            <a:off x="0" y="1524000"/>
            <a:ext cx="50768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285750" indent="-28575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1200150" indent="-285750" eaLnBrk="0" hangingPunct="0">
              <a:defRPr sz="2400">
                <a:solidFill>
                  <a:schemeClr val="tx1"/>
                </a:solidFill>
                <a:latin typeface="Arial" charset="0"/>
                <a:ea typeface="ＭＳ Ｐゴシック" charset="-128"/>
              </a:defRPr>
            </a:lvl5pPr>
            <a:lvl6pPr marL="1657350" indent="-285750" eaLnBrk="0" fontAlgn="base" hangingPunct="0">
              <a:spcBef>
                <a:spcPct val="0"/>
              </a:spcBef>
              <a:spcAft>
                <a:spcPct val="0"/>
              </a:spcAft>
              <a:defRPr sz="2400">
                <a:solidFill>
                  <a:schemeClr val="tx1"/>
                </a:solidFill>
                <a:latin typeface="Arial" charset="0"/>
                <a:ea typeface="ＭＳ Ｐゴシック" charset="-128"/>
              </a:defRPr>
            </a:lvl6pPr>
            <a:lvl7pPr marL="2114550" indent="-285750" eaLnBrk="0" fontAlgn="base" hangingPunct="0">
              <a:spcBef>
                <a:spcPct val="0"/>
              </a:spcBef>
              <a:spcAft>
                <a:spcPct val="0"/>
              </a:spcAft>
              <a:defRPr sz="2400">
                <a:solidFill>
                  <a:schemeClr val="tx1"/>
                </a:solidFill>
                <a:latin typeface="Arial" charset="0"/>
                <a:ea typeface="ＭＳ Ｐゴシック" charset="-128"/>
              </a:defRPr>
            </a:lvl7pPr>
            <a:lvl8pPr marL="2571750" indent="-285750" eaLnBrk="0" fontAlgn="base" hangingPunct="0">
              <a:spcBef>
                <a:spcPct val="0"/>
              </a:spcBef>
              <a:spcAft>
                <a:spcPct val="0"/>
              </a:spcAft>
              <a:defRPr sz="2400">
                <a:solidFill>
                  <a:schemeClr val="tx1"/>
                </a:solidFill>
                <a:latin typeface="Arial" charset="0"/>
                <a:ea typeface="ＭＳ Ｐゴシック" charset="-128"/>
              </a:defRPr>
            </a:lvl8pPr>
            <a:lvl9pPr marL="3028950" indent="-28575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lnSpc>
                <a:spcPct val="120000"/>
              </a:lnSpc>
              <a:spcBef>
                <a:spcPct val="20000"/>
              </a:spcBef>
              <a:buClr>
                <a:srgbClr val="538DBF"/>
              </a:buClr>
              <a:buFont typeface="Wingdings" charset="2"/>
              <a:buChar char="q"/>
            </a:pPr>
            <a:r>
              <a:rPr lang="en-GB" altLang="fr-FR" sz="1800">
                <a:solidFill>
                  <a:srgbClr val="1771A9"/>
                </a:solidFill>
                <a:latin typeface="Calibri" charset="0"/>
              </a:rPr>
              <a:t>Compétences généralement limitées en sciences climatiques dans les entreprises</a:t>
            </a:r>
          </a:p>
          <a:p>
            <a:pPr algn="just" eaLnBrk="1" hangingPunct="1">
              <a:lnSpc>
                <a:spcPct val="120000"/>
              </a:lnSpc>
              <a:spcBef>
                <a:spcPct val="20000"/>
              </a:spcBef>
              <a:buClr>
                <a:srgbClr val="538DBF"/>
              </a:buClr>
              <a:buFont typeface="Wingdings" charset="2"/>
              <a:buChar char="q"/>
            </a:pPr>
            <a:r>
              <a:rPr lang="en-GB" altLang="fr-FR" sz="1800">
                <a:solidFill>
                  <a:srgbClr val="1771A9"/>
                </a:solidFill>
                <a:latin typeface="Calibri" charset="0"/>
              </a:rPr>
              <a:t>Une </a:t>
            </a:r>
            <a:r>
              <a:rPr lang="en-GB" altLang="fr-FR" sz="1800" b="1">
                <a:solidFill>
                  <a:srgbClr val="1771A9"/>
                </a:solidFill>
                <a:latin typeface="Calibri" charset="0"/>
              </a:rPr>
              <a:t>demande des entreprises </a:t>
            </a:r>
            <a:r>
              <a:rPr lang="en-GB" altLang="fr-FR" sz="1800">
                <a:solidFill>
                  <a:srgbClr val="1771A9"/>
                </a:solidFill>
                <a:latin typeface="Calibri" charset="0"/>
              </a:rPr>
              <a:t>pour des formations spécifiques liées à leurs activités mais des difficultés à la formuler</a:t>
            </a:r>
          </a:p>
          <a:p>
            <a:pPr algn="just" eaLnBrk="1" hangingPunct="1">
              <a:lnSpc>
                <a:spcPct val="120000"/>
              </a:lnSpc>
              <a:spcBef>
                <a:spcPct val="20000"/>
              </a:spcBef>
              <a:buClr>
                <a:srgbClr val="538DBF"/>
              </a:buClr>
              <a:buFont typeface="Wingdings" charset="2"/>
              <a:buChar char="q"/>
            </a:pPr>
            <a:r>
              <a:rPr lang="en-GB" altLang="fr-FR" sz="1800" b="1">
                <a:solidFill>
                  <a:srgbClr val="1771A9"/>
                </a:solidFill>
                <a:latin typeface="Calibri" charset="0"/>
              </a:rPr>
              <a:t>Des sessions de cours ont été réalisées </a:t>
            </a:r>
            <a:r>
              <a:rPr lang="en-GB" altLang="fr-FR" sz="1800">
                <a:solidFill>
                  <a:srgbClr val="1771A9"/>
                </a:solidFill>
                <a:latin typeface="Calibri" charset="0"/>
              </a:rPr>
              <a:t>: </a:t>
            </a:r>
            <a:r>
              <a:rPr lang="en-GB" altLang="fr-FR" sz="1600">
                <a:solidFill>
                  <a:srgbClr val="1771A9"/>
                </a:solidFill>
                <a:latin typeface="Calibri" charset="0"/>
              </a:rPr>
              <a:t>LEOSPHERE (LIDAR), GROUPAMA (compagnie d’assurance), Ingénieurs de l’Aviation civile, Carbone4</a:t>
            </a:r>
          </a:p>
          <a:p>
            <a:pPr lvl="2" algn="just" eaLnBrk="1" hangingPunct="1">
              <a:lnSpc>
                <a:spcPct val="120000"/>
              </a:lnSpc>
              <a:spcBef>
                <a:spcPct val="20000"/>
              </a:spcBef>
              <a:buClr>
                <a:srgbClr val="538DBF"/>
              </a:buClr>
              <a:buFont typeface="Wingdings" charset="2"/>
              <a:buChar char="q"/>
            </a:pPr>
            <a:r>
              <a:rPr lang="en-GB" altLang="fr-FR" sz="1800" b="1">
                <a:solidFill>
                  <a:srgbClr val="1771A9"/>
                </a:solidFill>
                <a:latin typeface="Calibri" charset="0"/>
              </a:rPr>
              <a:t>Un flyer avec une offre modulable </a:t>
            </a:r>
            <a:r>
              <a:rPr lang="en-GB" altLang="fr-FR" sz="1800">
                <a:solidFill>
                  <a:srgbClr val="1771A9"/>
                </a:solidFill>
                <a:latin typeface="Calibri" charset="0"/>
              </a:rPr>
              <a:t>réalisé (2-3 jours de formation) pour de la prospection auprès de partenaires non-académiques</a:t>
            </a:r>
          </a:p>
          <a:p>
            <a:pPr lvl="4" algn="just" eaLnBrk="1" hangingPunct="1">
              <a:lnSpc>
                <a:spcPct val="120000"/>
              </a:lnSpc>
              <a:spcBef>
                <a:spcPct val="20000"/>
              </a:spcBef>
              <a:buClr>
                <a:srgbClr val="ED720D"/>
              </a:buClr>
              <a:buFont typeface="Wingdings" charset="2"/>
              <a:buChar char="Ø"/>
            </a:pPr>
            <a:r>
              <a:rPr lang="fr-FR" altLang="fr-FR" sz="1600">
                <a:solidFill>
                  <a:srgbClr val="ED720D"/>
                </a:solidFill>
              </a:rPr>
              <a:t>Conception d</a:t>
            </a:r>
            <a:r>
              <a:rPr lang="ja-JP" altLang="fr-FR" sz="1600">
                <a:solidFill>
                  <a:srgbClr val="ED720D"/>
                </a:solidFill>
              </a:rPr>
              <a:t>’</a:t>
            </a:r>
            <a:r>
              <a:rPr lang="fr-FR" altLang="ja-JP" sz="1600">
                <a:solidFill>
                  <a:srgbClr val="ED720D"/>
                </a:solidFill>
              </a:rPr>
              <a:t>une nouvelle offre sur 2jrs (catalogue CNRS formation)</a:t>
            </a:r>
          </a:p>
          <a:p>
            <a:pPr lvl="4" algn="just" eaLnBrk="1" hangingPunct="1">
              <a:lnSpc>
                <a:spcPct val="120000"/>
              </a:lnSpc>
              <a:spcBef>
                <a:spcPct val="20000"/>
              </a:spcBef>
              <a:buClr>
                <a:srgbClr val="ED720D"/>
              </a:buClr>
              <a:buFont typeface="Wingdings" charset="2"/>
              <a:buChar char="Ø"/>
            </a:pPr>
            <a:r>
              <a:rPr lang="fr-FR" altLang="fr-FR" sz="1600">
                <a:solidFill>
                  <a:srgbClr val="ED720D"/>
                </a:solidFill>
              </a:rPr>
              <a:t>Discussions avec la KIC-Climat pour des collaborations</a:t>
            </a:r>
          </a:p>
          <a:p>
            <a:pPr lvl="2" algn="just" eaLnBrk="1" hangingPunct="1">
              <a:lnSpc>
                <a:spcPct val="120000"/>
              </a:lnSpc>
              <a:spcBef>
                <a:spcPct val="20000"/>
              </a:spcBef>
              <a:buClr>
                <a:srgbClr val="ED720D"/>
              </a:buClr>
              <a:buFont typeface="Wingdings" charset="2"/>
              <a:buChar char="Ø"/>
            </a:pPr>
            <a:endParaRPr lang="fr-FR" altLang="fr-FR" sz="1600">
              <a:solidFill>
                <a:srgbClr val="ED720D"/>
              </a:solidFill>
            </a:endParaRPr>
          </a:p>
          <a:p>
            <a:pPr lvl="2" algn="just" eaLnBrk="1" hangingPunct="1">
              <a:lnSpc>
                <a:spcPct val="120000"/>
              </a:lnSpc>
              <a:spcBef>
                <a:spcPct val="20000"/>
              </a:spcBef>
              <a:buClr>
                <a:srgbClr val="ED720D"/>
              </a:buClr>
              <a:buFont typeface="Wingdings" charset="2"/>
              <a:buChar char="Ø"/>
            </a:pPr>
            <a:endParaRPr lang="fr-FR" altLang="fr-FR" sz="1800">
              <a:solidFill>
                <a:srgbClr val="ED720D"/>
              </a:solidFill>
            </a:endParaRPr>
          </a:p>
          <a:p>
            <a:pPr lvl="2" algn="just" eaLnBrk="1" hangingPunct="1">
              <a:lnSpc>
                <a:spcPct val="120000"/>
              </a:lnSpc>
              <a:spcBef>
                <a:spcPct val="20000"/>
              </a:spcBef>
              <a:buClr>
                <a:srgbClr val="ED720D"/>
              </a:buClr>
              <a:buFont typeface="Wingdings" charset="2"/>
              <a:buChar char="Ø"/>
            </a:pPr>
            <a:endParaRPr lang="en-GB" altLang="fr-FR" sz="1600" b="1">
              <a:solidFill>
                <a:srgbClr val="1771A9"/>
              </a:solidFill>
              <a:latin typeface="Calibri" charset="0"/>
            </a:endParaRPr>
          </a:p>
          <a:p>
            <a:pPr algn="just" eaLnBrk="1" hangingPunct="1">
              <a:lnSpc>
                <a:spcPct val="120000"/>
              </a:lnSpc>
              <a:spcBef>
                <a:spcPct val="20000"/>
              </a:spcBef>
              <a:buClr>
                <a:srgbClr val="538DBF"/>
              </a:buClr>
              <a:buFont typeface="Wingdings" charset="2"/>
              <a:buChar char="q"/>
            </a:pPr>
            <a:endParaRPr lang="en-GB" altLang="fr-FR" sz="1800">
              <a:solidFill>
                <a:srgbClr val="1771A9"/>
              </a:solidFill>
              <a:latin typeface="Calibri" charset="0"/>
            </a:endParaRPr>
          </a:p>
          <a:p>
            <a:pPr algn="just" eaLnBrk="1" hangingPunct="1">
              <a:lnSpc>
                <a:spcPct val="120000"/>
              </a:lnSpc>
              <a:spcBef>
                <a:spcPct val="20000"/>
              </a:spcBef>
              <a:buClr>
                <a:srgbClr val="538DBF"/>
              </a:buClr>
              <a:buFont typeface="Wingdings" charset="2"/>
              <a:buChar char="q"/>
            </a:pPr>
            <a:endParaRPr lang="en-GB" altLang="fr-FR" sz="1800">
              <a:solidFill>
                <a:srgbClr val="1771A9"/>
              </a:solidFill>
              <a:latin typeface="Calibri" charset="0"/>
            </a:endParaRPr>
          </a:p>
          <a:p>
            <a:pPr algn="just" eaLnBrk="1" hangingPunct="1">
              <a:lnSpc>
                <a:spcPct val="120000"/>
              </a:lnSpc>
              <a:spcBef>
                <a:spcPct val="20000"/>
              </a:spcBef>
              <a:buClr>
                <a:srgbClr val="538DBF"/>
              </a:buClr>
            </a:pPr>
            <a:endParaRPr lang="en-GB" altLang="fr-FR" sz="1800" b="1">
              <a:solidFill>
                <a:srgbClr val="1771A9"/>
              </a:solidFill>
              <a:latin typeface="Calibri" charset="0"/>
            </a:endParaRPr>
          </a:p>
        </p:txBody>
      </p:sp>
      <p:sp>
        <p:nvSpPr>
          <p:cNvPr id="43011" name="Titre 1"/>
          <p:cNvSpPr>
            <a:spLocks noGrp="1"/>
          </p:cNvSpPr>
          <p:nvPr>
            <p:ph type="ctrTitle"/>
          </p:nvPr>
        </p:nvSpPr>
        <p:spPr bwMode="auto">
          <a:xfrm>
            <a:off x="3203575" y="115888"/>
            <a:ext cx="594042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fr-FR" sz="3200">
                <a:ea typeface="ＭＳ Ｐゴシック" charset="-128"/>
              </a:rPr>
              <a:t>Volet Formation du Labex IPSL</a:t>
            </a:r>
          </a:p>
        </p:txBody>
      </p:sp>
      <p:sp>
        <p:nvSpPr>
          <p:cNvPr id="43012" name="ZoneTexte 4"/>
          <p:cNvSpPr txBox="1">
            <a:spLocks noChangeArrowheads="1"/>
          </p:cNvSpPr>
          <p:nvPr/>
        </p:nvSpPr>
        <p:spPr bwMode="auto">
          <a:xfrm>
            <a:off x="5435600" y="1642268"/>
            <a:ext cx="338417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altLang="fr-FR" sz="1800" b="1" dirty="0">
                <a:solidFill>
                  <a:schemeClr val="accent1"/>
                </a:solidFill>
              </a:rPr>
              <a:t>Exemple: Programme de la formation pour GROUPAMA :</a:t>
            </a:r>
          </a:p>
        </p:txBody>
      </p:sp>
      <p:sp>
        <p:nvSpPr>
          <p:cNvPr id="43013" name="Rectangle 1"/>
          <p:cNvSpPr>
            <a:spLocks noChangeArrowheads="1"/>
          </p:cNvSpPr>
          <p:nvPr/>
        </p:nvSpPr>
        <p:spPr bwMode="auto">
          <a:xfrm>
            <a:off x="5435600" y="2492375"/>
            <a:ext cx="3421063" cy="3540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fr-FR" altLang="fr-FR" sz="1600" i="1">
                <a:solidFill>
                  <a:srgbClr val="4F81BD"/>
                </a:solidFill>
                <a:latin typeface="Calibri" charset="0"/>
              </a:rPr>
              <a:t>• Généralités sur la circulation atmosphérique</a:t>
            </a:r>
          </a:p>
          <a:p>
            <a:pPr algn="just" eaLnBrk="1" hangingPunct="1"/>
            <a:r>
              <a:rPr lang="fr-FR" altLang="fr-FR" sz="1600" i="1">
                <a:solidFill>
                  <a:srgbClr val="4F81BD"/>
                </a:solidFill>
                <a:latin typeface="Calibri" charset="0"/>
              </a:rPr>
              <a:t>• Qu'est-ce qu'un modèle de climat? Un modèle de prévision du temps?</a:t>
            </a:r>
          </a:p>
          <a:p>
            <a:pPr algn="just" eaLnBrk="1" hangingPunct="1"/>
            <a:r>
              <a:rPr lang="fr-FR" altLang="fr-FR" sz="1600" i="1">
                <a:solidFill>
                  <a:srgbClr val="4F81BD"/>
                </a:solidFill>
                <a:latin typeface="Calibri" charset="0"/>
              </a:rPr>
              <a:t>• Qu'est-ce qu'une tempête, et comment la détecte-on?</a:t>
            </a:r>
          </a:p>
          <a:p>
            <a:pPr algn="just" eaLnBrk="1" hangingPunct="1"/>
            <a:r>
              <a:rPr lang="fr-FR" altLang="fr-FR" sz="1600" i="1">
                <a:solidFill>
                  <a:srgbClr val="4F81BD"/>
                </a:solidFill>
                <a:latin typeface="Calibri" charset="0"/>
              </a:rPr>
              <a:t>• Quelles sont les variables météorologiques pertinentes?</a:t>
            </a:r>
          </a:p>
          <a:p>
            <a:pPr algn="just" eaLnBrk="1" hangingPunct="1"/>
            <a:r>
              <a:rPr lang="fr-FR" altLang="fr-FR" sz="1600" i="1">
                <a:solidFill>
                  <a:srgbClr val="4F81BD"/>
                </a:solidFill>
                <a:latin typeface="Calibri" charset="0"/>
              </a:rPr>
              <a:t>• Les types de tempêtes?</a:t>
            </a:r>
          </a:p>
          <a:p>
            <a:pPr algn="just" eaLnBrk="1" hangingPunct="1"/>
            <a:r>
              <a:rPr lang="fr-FR" altLang="fr-FR" sz="1600" i="1">
                <a:solidFill>
                  <a:srgbClr val="4F81BD"/>
                </a:solidFill>
                <a:latin typeface="Calibri" charset="0"/>
              </a:rPr>
              <a:t>• Qu'est-ce qu'une empreinte de tempête?</a:t>
            </a:r>
          </a:p>
          <a:p>
            <a:pPr algn="just" eaLnBrk="1" hangingPunct="1"/>
            <a:r>
              <a:rPr lang="fr-FR" altLang="fr-FR" sz="1600" i="1">
                <a:solidFill>
                  <a:srgbClr val="4F81BD"/>
                </a:solidFill>
                <a:latin typeface="Calibri" charset="0"/>
              </a:rPr>
              <a:t>• Qu'est-ce qu'un générateur de temps? (i.e. ce qu'utilisent RMS, EQCat...)</a:t>
            </a:r>
          </a:p>
        </p:txBody>
      </p:sp>
    </p:spTree>
    <p:extLst>
      <p:ext uri="{BB962C8B-B14F-4D97-AF65-F5344CB8AC3E}">
        <p14:creationId xmlns:p14="http://schemas.microsoft.com/office/powerpoint/2010/main" val="1973536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ous-titre 2"/>
          <p:cNvSpPr>
            <a:spLocks noGrp="1"/>
          </p:cNvSpPr>
          <p:nvPr>
            <p:ph type="subTitle" idx="1"/>
          </p:nvPr>
        </p:nvSpPr>
        <p:spPr bwMode="auto">
          <a:xfrm>
            <a:off x="1062483" y="620688"/>
            <a:ext cx="7974013"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smtClean="0">
                <a:ea typeface="ＭＳ Ｐゴシック" charset="-128"/>
              </a:rPr>
              <a:t>Exemples d’activités sur les autres </a:t>
            </a:r>
            <a:r>
              <a:rPr lang="fr-FR" altLang="fr-FR" dirty="0" smtClean="0">
                <a:ea typeface="ＭＳ Ｐゴシック" charset="-128"/>
              </a:rPr>
              <a:t>axes</a:t>
            </a:r>
            <a:endParaRPr lang="fr-FR" altLang="fr-FR" dirty="0">
              <a:ea typeface="ＭＳ Ｐゴシック" charset="-128"/>
            </a:endParaRPr>
          </a:p>
        </p:txBody>
      </p:sp>
      <p:sp>
        <p:nvSpPr>
          <p:cNvPr id="43011" name="Titre 1"/>
          <p:cNvSpPr>
            <a:spLocks noGrp="1"/>
          </p:cNvSpPr>
          <p:nvPr>
            <p:ph type="ctrTitle"/>
          </p:nvPr>
        </p:nvSpPr>
        <p:spPr bwMode="auto">
          <a:xfrm>
            <a:off x="3203575" y="115888"/>
            <a:ext cx="594042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fr-FR" sz="3200">
                <a:ea typeface="ＭＳ Ｐゴシック" charset="-128"/>
              </a:rPr>
              <a:t>Volet Formation du Labex IPSL</a:t>
            </a:r>
          </a:p>
        </p:txBody>
      </p:sp>
      <p:sp>
        <p:nvSpPr>
          <p:cNvPr id="2" name="ZoneTexte 1"/>
          <p:cNvSpPr txBox="1"/>
          <p:nvPr/>
        </p:nvSpPr>
        <p:spPr>
          <a:xfrm>
            <a:off x="107504" y="1248344"/>
            <a:ext cx="6264696" cy="5909310"/>
          </a:xfrm>
          <a:prstGeom prst="rect">
            <a:avLst/>
          </a:prstGeom>
          <a:noFill/>
        </p:spPr>
        <p:txBody>
          <a:bodyPr wrap="square" rtlCol="0">
            <a:spAutoFit/>
          </a:bodyPr>
          <a:lstStyle/>
          <a:p>
            <a:pPr marL="285750" indent="-285750">
              <a:buFont typeface="Arial" charset="0"/>
              <a:buChar char="•"/>
            </a:pPr>
            <a:r>
              <a:rPr lang="fr-FR" dirty="0" smtClean="0">
                <a:solidFill>
                  <a:schemeClr val="tx1"/>
                </a:solidFill>
              </a:rPr>
              <a:t>Axe 2 : </a:t>
            </a:r>
            <a:r>
              <a:rPr lang="fr-FR" altLang="fr-FR" dirty="0" smtClean="0">
                <a:solidFill>
                  <a:schemeClr val="tx1"/>
                </a:solidFill>
                <a:ea typeface="ＭＳ Ｐゴシック" charset="-128"/>
              </a:rPr>
              <a:t>Promouvoir l</a:t>
            </a:r>
            <a:r>
              <a:rPr lang="ja-JP" altLang="fr-FR" dirty="0" smtClean="0">
                <a:solidFill>
                  <a:schemeClr val="tx1"/>
                </a:solidFill>
                <a:ea typeface="ＭＳ Ｐゴシック" charset="-128"/>
              </a:rPr>
              <a:t>’</a:t>
            </a:r>
            <a:r>
              <a:rPr lang="fr-FR" altLang="ja-JP" dirty="0" smtClean="0">
                <a:solidFill>
                  <a:schemeClr val="tx1"/>
                </a:solidFill>
                <a:ea typeface="ＭＳ Ｐゴシック" charset="-128"/>
              </a:rPr>
              <a:t>offre d</a:t>
            </a:r>
            <a:r>
              <a:rPr lang="ja-JP" altLang="fr-FR" dirty="0" smtClean="0">
                <a:solidFill>
                  <a:schemeClr val="tx1"/>
                </a:solidFill>
                <a:ea typeface="ＭＳ Ｐゴシック" charset="-128"/>
              </a:rPr>
              <a:t>’</a:t>
            </a:r>
            <a:r>
              <a:rPr lang="fr-FR" altLang="ja-JP" dirty="0" smtClean="0">
                <a:solidFill>
                  <a:schemeClr val="tx1"/>
                </a:solidFill>
                <a:ea typeface="ＭＳ Ｐゴシック" charset="-128"/>
              </a:rPr>
              <a:t>enseignements expérimentaux dès la licence</a:t>
            </a:r>
          </a:p>
          <a:p>
            <a:pPr marL="1028700" lvl="1" algn="just">
              <a:buFont typeface="Arial" charset="0"/>
              <a:buChar char="•"/>
            </a:pPr>
            <a:r>
              <a:rPr lang="en-GB" altLang="fr-FR" dirty="0" smtClean="0">
                <a:solidFill>
                  <a:srgbClr val="1771A9"/>
                </a:solidFill>
                <a:latin typeface="Calibri" charset="0"/>
              </a:rPr>
              <a:t>Atelier CLE : </a:t>
            </a:r>
            <a:r>
              <a:rPr lang="en-GB" altLang="fr-FR" dirty="0" err="1" smtClean="0">
                <a:solidFill>
                  <a:srgbClr val="1771A9"/>
                </a:solidFill>
                <a:latin typeface="Calibri" charset="0"/>
              </a:rPr>
              <a:t>Une</a:t>
            </a:r>
            <a:r>
              <a:rPr lang="en-GB" altLang="fr-FR" dirty="0" smtClean="0">
                <a:solidFill>
                  <a:srgbClr val="1771A9"/>
                </a:solidFill>
                <a:latin typeface="Calibri" charset="0"/>
              </a:rPr>
              <a:t> </a:t>
            </a:r>
            <a:r>
              <a:rPr lang="en-GB" altLang="fr-FR" dirty="0" err="1" smtClean="0">
                <a:solidFill>
                  <a:srgbClr val="1771A9"/>
                </a:solidFill>
                <a:latin typeface="Calibri" charset="0"/>
              </a:rPr>
              <a:t>semaine</a:t>
            </a:r>
            <a:r>
              <a:rPr lang="en-GB" altLang="fr-FR" dirty="0" smtClean="0">
                <a:solidFill>
                  <a:srgbClr val="1771A9"/>
                </a:solidFill>
                <a:latin typeface="Calibri" charset="0"/>
              </a:rPr>
              <a:t> </a:t>
            </a:r>
            <a:r>
              <a:rPr lang="en-GB" altLang="fr-FR" dirty="0" err="1" smtClean="0">
                <a:solidFill>
                  <a:srgbClr val="1771A9"/>
                </a:solidFill>
                <a:latin typeface="Calibri" charset="0"/>
              </a:rPr>
              <a:t>d’ateliers</a:t>
            </a:r>
            <a:r>
              <a:rPr lang="en-GB" altLang="fr-FR" dirty="0" smtClean="0">
                <a:solidFill>
                  <a:srgbClr val="1771A9"/>
                </a:solidFill>
                <a:latin typeface="Calibri" charset="0"/>
              </a:rPr>
              <a:t> </a:t>
            </a:r>
            <a:r>
              <a:rPr lang="en-GB" altLang="fr-FR" dirty="0" err="1" smtClean="0">
                <a:solidFill>
                  <a:srgbClr val="1771A9"/>
                </a:solidFill>
                <a:latin typeface="Calibri" charset="0"/>
              </a:rPr>
              <a:t>expérimentaux</a:t>
            </a:r>
            <a:r>
              <a:rPr lang="en-GB" altLang="fr-FR" dirty="0" smtClean="0">
                <a:solidFill>
                  <a:srgbClr val="1771A9"/>
                </a:solidFill>
                <a:latin typeface="Calibri" charset="0"/>
              </a:rPr>
              <a:t> pour les </a:t>
            </a:r>
            <a:r>
              <a:rPr lang="en-GB" altLang="fr-FR" dirty="0" err="1" smtClean="0">
                <a:solidFill>
                  <a:srgbClr val="1771A9"/>
                </a:solidFill>
                <a:latin typeface="Calibri" charset="0"/>
              </a:rPr>
              <a:t>étudiants</a:t>
            </a:r>
            <a:r>
              <a:rPr lang="en-GB" altLang="fr-FR" dirty="0" smtClean="0">
                <a:solidFill>
                  <a:srgbClr val="1771A9"/>
                </a:solidFill>
                <a:latin typeface="Calibri" charset="0"/>
              </a:rPr>
              <a:t> de licence (20-25 </a:t>
            </a:r>
            <a:r>
              <a:rPr lang="en-GB" altLang="fr-FR" dirty="0" err="1" smtClean="0">
                <a:solidFill>
                  <a:srgbClr val="1771A9"/>
                </a:solidFill>
                <a:latin typeface="Calibri" charset="0"/>
              </a:rPr>
              <a:t>étudiants</a:t>
            </a:r>
            <a:r>
              <a:rPr lang="en-GB" altLang="fr-FR" dirty="0" smtClean="0">
                <a:solidFill>
                  <a:srgbClr val="1771A9"/>
                </a:solidFill>
                <a:latin typeface="Calibri" charset="0"/>
              </a:rPr>
              <a:t>, 1 </a:t>
            </a:r>
            <a:r>
              <a:rPr lang="en-GB" altLang="fr-FR" dirty="0" err="1" smtClean="0">
                <a:solidFill>
                  <a:srgbClr val="1771A9"/>
                </a:solidFill>
                <a:latin typeface="Calibri" charset="0"/>
              </a:rPr>
              <a:t>semaine</a:t>
            </a:r>
            <a:r>
              <a:rPr lang="en-GB" altLang="fr-FR" dirty="0" smtClean="0">
                <a:solidFill>
                  <a:srgbClr val="1771A9"/>
                </a:solidFill>
                <a:latin typeface="Calibri" charset="0"/>
              </a:rPr>
              <a:t> au SIRTA, 95% de </a:t>
            </a:r>
            <a:r>
              <a:rPr lang="en-GB" altLang="fr-FR" dirty="0" err="1" smtClean="0">
                <a:solidFill>
                  <a:srgbClr val="1771A9"/>
                </a:solidFill>
                <a:latin typeface="Calibri" charset="0"/>
              </a:rPr>
              <a:t>satisfaits</a:t>
            </a:r>
            <a:r>
              <a:rPr lang="en-GB" altLang="fr-FR" dirty="0" smtClean="0">
                <a:solidFill>
                  <a:srgbClr val="1771A9"/>
                </a:solidFill>
                <a:latin typeface="Calibri" charset="0"/>
              </a:rPr>
              <a:t> sur les </a:t>
            </a:r>
            <a:r>
              <a:rPr lang="en-GB" altLang="fr-FR" dirty="0" err="1" smtClean="0">
                <a:solidFill>
                  <a:srgbClr val="1771A9"/>
                </a:solidFill>
                <a:latin typeface="Calibri" charset="0"/>
              </a:rPr>
              <a:t>contenus</a:t>
            </a:r>
            <a:r>
              <a:rPr lang="en-GB" altLang="fr-FR" dirty="0" smtClean="0">
                <a:solidFill>
                  <a:srgbClr val="1771A9"/>
                </a:solidFill>
                <a:latin typeface="Calibri" charset="0"/>
              </a:rPr>
              <a:t>).</a:t>
            </a:r>
            <a:endParaRPr lang="en-GB" altLang="ja-JP" dirty="0" smtClean="0">
              <a:solidFill>
                <a:schemeClr val="tx1"/>
              </a:solidFill>
              <a:ea typeface="ＭＳ Ｐゴシック" charset="-128"/>
            </a:endParaRPr>
          </a:p>
          <a:p>
            <a:pPr marL="285750" indent="-285750">
              <a:buFont typeface="Arial" charset="0"/>
              <a:buChar char="•"/>
            </a:pPr>
            <a:endParaRPr lang="fr-FR" dirty="0" smtClean="0">
              <a:solidFill>
                <a:schemeClr val="tx1"/>
              </a:solidFill>
            </a:endParaRPr>
          </a:p>
          <a:p>
            <a:pPr marL="285750" indent="-285750">
              <a:buFont typeface="Arial" charset="0"/>
              <a:buChar char="•"/>
            </a:pPr>
            <a:r>
              <a:rPr lang="fr-FR" dirty="0" smtClean="0">
                <a:solidFill>
                  <a:schemeClr val="tx1"/>
                </a:solidFill>
              </a:rPr>
              <a:t>Axe 3 : Développer ressources numériques et e-learning</a:t>
            </a:r>
          </a:p>
          <a:p>
            <a:pPr marL="1028700" lvl="1">
              <a:buFont typeface="Arial" charset="0"/>
              <a:buChar char="•"/>
            </a:pPr>
            <a:r>
              <a:rPr lang="en-GB" altLang="fr-FR" dirty="0" smtClean="0">
                <a:solidFill>
                  <a:srgbClr val="1771A9"/>
                </a:solidFill>
                <a:latin typeface="Calibri" charset="0"/>
              </a:rPr>
              <a:t>MOOC Causes et </a:t>
            </a:r>
            <a:r>
              <a:rPr lang="en-GB" altLang="fr-FR" dirty="0" err="1" smtClean="0">
                <a:solidFill>
                  <a:srgbClr val="1771A9"/>
                </a:solidFill>
                <a:latin typeface="Calibri" charset="0"/>
              </a:rPr>
              <a:t>enjeux</a:t>
            </a:r>
            <a:r>
              <a:rPr lang="en-GB" altLang="fr-FR" dirty="0" smtClean="0">
                <a:solidFill>
                  <a:srgbClr val="1771A9"/>
                </a:solidFill>
                <a:latin typeface="Calibri" charset="0"/>
              </a:rPr>
              <a:t> du </a:t>
            </a:r>
            <a:r>
              <a:rPr lang="en-GB" altLang="fr-FR" dirty="0" err="1" smtClean="0">
                <a:solidFill>
                  <a:srgbClr val="1771A9"/>
                </a:solidFill>
                <a:latin typeface="Calibri" charset="0"/>
              </a:rPr>
              <a:t>changement</a:t>
            </a:r>
            <a:r>
              <a:rPr lang="en-GB" altLang="fr-FR" dirty="0" smtClean="0">
                <a:solidFill>
                  <a:srgbClr val="1771A9"/>
                </a:solidFill>
                <a:latin typeface="Calibri" charset="0"/>
              </a:rPr>
              <a:t> </a:t>
            </a:r>
            <a:r>
              <a:rPr lang="en-GB" altLang="fr-FR" dirty="0" err="1" smtClean="0">
                <a:solidFill>
                  <a:srgbClr val="1771A9"/>
                </a:solidFill>
                <a:latin typeface="Calibri" charset="0"/>
              </a:rPr>
              <a:t>climatique</a:t>
            </a:r>
            <a:r>
              <a:rPr lang="en-GB" altLang="fr-FR" dirty="0" smtClean="0">
                <a:solidFill>
                  <a:srgbClr val="1771A9"/>
                </a:solidFill>
                <a:latin typeface="Calibri" charset="0"/>
              </a:rPr>
              <a:t> avec </a:t>
            </a:r>
            <a:r>
              <a:rPr lang="en-GB" altLang="fr-FR" dirty="0" err="1" smtClean="0">
                <a:solidFill>
                  <a:srgbClr val="1771A9"/>
                </a:solidFill>
                <a:latin typeface="Calibri" charset="0"/>
              </a:rPr>
              <a:t>l’UVED</a:t>
            </a:r>
            <a:endParaRPr lang="en-GB" altLang="fr-FR" dirty="0" smtClean="0">
              <a:solidFill>
                <a:srgbClr val="1771A9"/>
              </a:solidFill>
              <a:latin typeface="Calibri" charset="0"/>
            </a:endParaRPr>
          </a:p>
          <a:p>
            <a:pPr marL="1028700" lvl="1">
              <a:buFont typeface="Arial" charset="0"/>
              <a:buChar char="•"/>
            </a:pPr>
            <a:r>
              <a:rPr lang="en-GB" altLang="fr-FR" dirty="0" smtClean="0">
                <a:solidFill>
                  <a:srgbClr val="1771A9"/>
                </a:solidFill>
                <a:latin typeface="Calibri" charset="0"/>
              </a:rPr>
              <a:t>MOOC sur la </a:t>
            </a:r>
            <a:r>
              <a:rPr lang="en-GB" altLang="fr-FR" dirty="0" err="1" smtClean="0">
                <a:solidFill>
                  <a:srgbClr val="1771A9"/>
                </a:solidFill>
                <a:latin typeface="Calibri" charset="0"/>
              </a:rPr>
              <a:t>hausse</a:t>
            </a:r>
            <a:r>
              <a:rPr lang="en-GB" altLang="fr-FR" dirty="0" smtClean="0">
                <a:solidFill>
                  <a:srgbClr val="1771A9"/>
                </a:solidFill>
                <a:latin typeface="Calibri" charset="0"/>
              </a:rPr>
              <a:t> du </a:t>
            </a:r>
            <a:r>
              <a:rPr lang="en-GB" altLang="fr-FR" dirty="0" err="1" smtClean="0">
                <a:solidFill>
                  <a:srgbClr val="1771A9"/>
                </a:solidFill>
                <a:latin typeface="Calibri" charset="0"/>
              </a:rPr>
              <a:t>niveau</a:t>
            </a:r>
            <a:r>
              <a:rPr lang="en-GB" altLang="fr-FR" dirty="0" smtClean="0">
                <a:solidFill>
                  <a:srgbClr val="1771A9"/>
                </a:solidFill>
                <a:latin typeface="Calibri" charset="0"/>
              </a:rPr>
              <a:t> des </a:t>
            </a:r>
            <a:r>
              <a:rPr lang="en-GB" altLang="fr-FR" dirty="0" err="1" smtClean="0">
                <a:solidFill>
                  <a:srgbClr val="1771A9"/>
                </a:solidFill>
                <a:latin typeface="Calibri" charset="0"/>
              </a:rPr>
              <a:t>mers</a:t>
            </a:r>
            <a:r>
              <a:rPr lang="en-GB" altLang="fr-FR" dirty="0" smtClean="0">
                <a:solidFill>
                  <a:srgbClr val="1771A9"/>
                </a:solidFill>
                <a:latin typeface="Calibri" charset="0"/>
              </a:rPr>
              <a:t> avec </a:t>
            </a:r>
            <a:r>
              <a:rPr lang="en-GB" altLang="fr-FR" dirty="0" err="1" smtClean="0">
                <a:solidFill>
                  <a:srgbClr val="1771A9"/>
                </a:solidFill>
                <a:latin typeface="Calibri" charset="0"/>
              </a:rPr>
              <a:t>l’ESJ</a:t>
            </a:r>
            <a:r>
              <a:rPr lang="en-GB" altLang="fr-FR" dirty="0" smtClean="0">
                <a:solidFill>
                  <a:srgbClr val="1771A9"/>
                </a:solidFill>
                <a:latin typeface="Calibri" charset="0"/>
              </a:rPr>
              <a:t> (sur FUN)</a:t>
            </a:r>
          </a:p>
          <a:p>
            <a:pPr marL="1028700" lvl="1">
              <a:buFont typeface="Arial" charset="0"/>
              <a:buChar char="•"/>
            </a:pPr>
            <a:r>
              <a:rPr lang="en-GB" dirty="0" smtClean="0">
                <a:solidFill>
                  <a:srgbClr val="1771A9"/>
                </a:solidFill>
                <a:latin typeface="Calibri" charset="0"/>
              </a:rPr>
              <a:t>Master 2 </a:t>
            </a:r>
            <a:r>
              <a:rPr lang="en-GB" dirty="0" err="1" smtClean="0">
                <a:solidFill>
                  <a:srgbClr val="1771A9"/>
                </a:solidFill>
                <a:latin typeface="Calibri" charset="0"/>
              </a:rPr>
              <a:t>Climat</a:t>
            </a:r>
            <a:r>
              <a:rPr lang="en-GB" dirty="0" smtClean="0">
                <a:solidFill>
                  <a:srgbClr val="1771A9"/>
                </a:solidFill>
                <a:latin typeface="Calibri" charset="0"/>
              </a:rPr>
              <a:t> et </a:t>
            </a:r>
            <a:r>
              <a:rPr lang="en-GB" dirty="0" err="1" smtClean="0">
                <a:solidFill>
                  <a:srgbClr val="1771A9"/>
                </a:solidFill>
                <a:latin typeface="Calibri" charset="0"/>
              </a:rPr>
              <a:t>médias</a:t>
            </a:r>
            <a:r>
              <a:rPr lang="en-GB" dirty="0" smtClean="0">
                <a:solidFill>
                  <a:srgbClr val="1771A9"/>
                </a:solidFill>
                <a:latin typeface="Calibri" charset="0"/>
              </a:rPr>
              <a:t> </a:t>
            </a:r>
            <a:r>
              <a:rPr lang="en-GB" dirty="0" err="1" smtClean="0">
                <a:solidFill>
                  <a:srgbClr val="1771A9"/>
                </a:solidFill>
                <a:latin typeface="Calibri" charset="0"/>
              </a:rPr>
              <a:t>proposé</a:t>
            </a:r>
            <a:r>
              <a:rPr lang="en-GB" dirty="0" smtClean="0">
                <a:solidFill>
                  <a:srgbClr val="1771A9"/>
                </a:solidFill>
                <a:latin typeface="Calibri" charset="0"/>
              </a:rPr>
              <a:t> </a:t>
            </a:r>
            <a:r>
              <a:rPr lang="en-GB" dirty="0" err="1" smtClean="0">
                <a:solidFill>
                  <a:srgbClr val="1771A9"/>
                </a:solidFill>
                <a:latin typeface="Calibri" charset="0"/>
              </a:rPr>
              <a:t>àen</a:t>
            </a:r>
            <a:r>
              <a:rPr lang="en-GB" dirty="0" smtClean="0">
                <a:solidFill>
                  <a:srgbClr val="1771A9"/>
                </a:solidFill>
                <a:latin typeface="Calibri" charset="0"/>
              </a:rPr>
              <a:t> </a:t>
            </a:r>
            <a:r>
              <a:rPr lang="en-GB" dirty="0" err="1" smtClean="0">
                <a:solidFill>
                  <a:srgbClr val="1771A9"/>
                </a:solidFill>
                <a:latin typeface="Calibri" charset="0"/>
              </a:rPr>
              <a:t>Français</a:t>
            </a:r>
            <a:r>
              <a:rPr lang="en-GB" dirty="0" smtClean="0">
                <a:solidFill>
                  <a:srgbClr val="1771A9"/>
                </a:solidFill>
                <a:latin typeface="Calibri" charset="0"/>
              </a:rPr>
              <a:t> et </a:t>
            </a:r>
            <a:r>
              <a:rPr lang="en-GB" dirty="0" err="1" smtClean="0">
                <a:solidFill>
                  <a:srgbClr val="1771A9"/>
                </a:solidFill>
                <a:latin typeface="Calibri" charset="0"/>
              </a:rPr>
              <a:t>à</a:t>
            </a:r>
            <a:r>
              <a:rPr lang="en-GB" dirty="0" smtClean="0">
                <a:solidFill>
                  <a:srgbClr val="1771A9"/>
                </a:solidFill>
                <a:latin typeface="Calibri" charset="0"/>
              </a:rPr>
              <a:t> distance (</a:t>
            </a:r>
            <a:r>
              <a:rPr lang="en-GB" dirty="0" err="1" smtClean="0">
                <a:solidFill>
                  <a:srgbClr val="1771A9"/>
                </a:solidFill>
                <a:latin typeface="Calibri" charset="0"/>
              </a:rPr>
              <a:t>Ouverture</a:t>
            </a:r>
            <a:r>
              <a:rPr lang="en-GB" dirty="0" smtClean="0">
                <a:solidFill>
                  <a:srgbClr val="1771A9"/>
                </a:solidFill>
                <a:latin typeface="Calibri" charset="0"/>
              </a:rPr>
              <a:t> 3 </a:t>
            </a:r>
            <a:r>
              <a:rPr lang="en-GB" dirty="0" err="1" smtClean="0">
                <a:solidFill>
                  <a:srgbClr val="1771A9"/>
                </a:solidFill>
                <a:latin typeface="Calibri" charset="0"/>
              </a:rPr>
              <a:t>Octobre</a:t>
            </a:r>
            <a:r>
              <a:rPr lang="en-GB" dirty="0" smtClean="0">
                <a:solidFill>
                  <a:srgbClr val="1771A9"/>
                </a:solidFill>
                <a:latin typeface="Calibri" charset="0"/>
              </a:rPr>
              <a:t> 2017)</a:t>
            </a:r>
          </a:p>
          <a:p>
            <a:pPr marL="1028700" lvl="1">
              <a:buFont typeface="Arial" charset="0"/>
              <a:buChar char="•"/>
            </a:pPr>
            <a:r>
              <a:rPr lang="en-GB" dirty="0" smtClean="0">
                <a:solidFill>
                  <a:srgbClr val="1771A9"/>
                </a:solidFill>
                <a:latin typeface="Calibri" charset="0"/>
              </a:rPr>
              <a:t>Production de capsules </a:t>
            </a:r>
            <a:r>
              <a:rPr lang="en-GB" dirty="0" err="1" smtClean="0">
                <a:solidFill>
                  <a:srgbClr val="1771A9"/>
                </a:solidFill>
                <a:latin typeface="Calibri" charset="0"/>
              </a:rPr>
              <a:t>numériques</a:t>
            </a:r>
            <a:r>
              <a:rPr lang="en-GB" dirty="0" smtClean="0">
                <a:solidFill>
                  <a:srgbClr val="1771A9"/>
                </a:solidFill>
                <a:latin typeface="Calibri" charset="0"/>
              </a:rPr>
              <a:t> au </a:t>
            </a:r>
            <a:r>
              <a:rPr lang="en-GB" dirty="0" err="1" smtClean="0">
                <a:solidFill>
                  <a:srgbClr val="1771A9"/>
                </a:solidFill>
                <a:latin typeface="Calibri" charset="0"/>
              </a:rPr>
              <a:t>niveau</a:t>
            </a:r>
            <a:r>
              <a:rPr lang="en-GB" dirty="0" smtClean="0">
                <a:solidFill>
                  <a:srgbClr val="1771A9"/>
                </a:solidFill>
                <a:latin typeface="Calibri" charset="0"/>
              </a:rPr>
              <a:t> licence (e-</a:t>
            </a:r>
            <a:r>
              <a:rPr lang="en-GB" dirty="0" err="1" smtClean="0">
                <a:solidFill>
                  <a:srgbClr val="1771A9"/>
                </a:solidFill>
                <a:latin typeface="Calibri" charset="0"/>
              </a:rPr>
              <a:t>calpSul</a:t>
            </a:r>
            <a:r>
              <a:rPr lang="en-GB" dirty="0" smtClean="0">
                <a:solidFill>
                  <a:srgbClr val="1771A9"/>
                </a:solidFill>
                <a:latin typeface="Calibri" charset="0"/>
              </a:rPr>
              <a:t>)</a:t>
            </a:r>
          </a:p>
          <a:p>
            <a:pPr marL="1028700" lvl="1">
              <a:buFont typeface="Arial" charset="0"/>
              <a:buChar char="•"/>
            </a:pPr>
            <a:endParaRPr lang="fr-FR" dirty="0" smtClean="0">
              <a:solidFill>
                <a:schemeClr val="tx1"/>
              </a:solidFill>
            </a:endParaRPr>
          </a:p>
          <a:p>
            <a:pPr marL="285750" indent="-285750">
              <a:buFont typeface="Arial" charset="0"/>
              <a:buChar char="•"/>
            </a:pPr>
            <a:r>
              <a:rPr lang="fr-FR" dirty="0" smtClean="0">
                <a:solidFill>
                  <a:schemeClr val="tx1"/>
                </a:solidFill>
              </a:rPr>
              <a:t>Ax5 : Diffusion des connaissances</a:t>
            </a:r>
          </a:p>
          <a:p>
            <a:pPr marL="1028700" lvl="1">
              <a:buFont typeface="Arial" charset="0"/>
              <a:buChar char="•"/>
            </a:pPr>
            <a:r>
              <a:rPr lang="en-GB" altLang="fr-FR" dirty="0" smtClean="0">
                <a:solidFill>
                  <a:srgbClr val="1771A9"/>
                </a:solidFill>
                <a:latin typeface="Calibri" charset="0"/>
              </a:rPr>
              <a:t>Sites grand public</a:t>
            </a:r>
            <a:r>
              <a:rPr lang="en-GB" altLang="fr-FR" dirty="0" smtClean="0">
                <a:solidFill>
                  <a:srgbClr val="1771A9"/>
                </a:solidFill>
                <a:latin typeface="Calibri" charset="0"/>
              </a:rPr>
              <a:t> le </a:t>
            </a:r>
            <a:r>
              <a:rPr lang="en-GB" altLang="fr-FR" dirty="0" err="1" smtClean="0">
                <a:solidFill>
                  <a:srgbClr val="1771A9"/>
                </a:solidFill>
                <a:latin typeface="Calibri" charset="0"/>
              </a:rPr>
              <a:t>climat</a:t>
            </a:r>
            <a:r>
              <a:rPr lang="en-GB" altLang="fr-FR" dirty="0" smtClean="0">
                <a:solidFill>
                  <a:srgbClr val="1771A9"/>
                </a:solidFill>
                <a:latin typeface="Calibri" charset="0"/>
              </a:rPr>
              <a:t> </a:t>
            </a:r>
            <a:r>
              <a:rPr lang="en-GB" altLang="fr-FR" dirty="0" err="1" smtClean="0">
                <a:solidFill>
                  <a:srgbClr val="1771A9"/>
                </a:solidFill>
                <a:latin typeface="Calibri" charset="0"/>
              </a:rPr>
              <a:t>en</a:t>
            </a:r>
            <a:r>
              <a:rPr lang="en-GB" altLang="fr-FR" dirty="0" smtClean="0">
                <a:solidFill>
                  <a:srgbClr val="1771A9"/>
                </a:solidFill>
                <a:latin typeface="Calibri" charset="0"/>
              </a:rPr>
              <a:t> questions</a:t>
            </a:r>
            <a:r>
              <a:rPr lang="en-GB" altLang="fr-FR" dirty="0" smtClean="0">
                <a:solidFill>
                  <a:srgbClr val="1771A9"/>
                </a:solidFill>
                <a:latin typeface="Calibri" charset="0"/>
              </a:rPr>
              <a:t>	</a:t>
            </a:r>
            <a:endParaRPr lang="fr-FR" dirty="0" smtClean="0">
              <a:solidFill>
                <a:schemeClr val="tx1"/>
              </a:solidFill>
            </a:endParaRPr>
          </a:p>
          <a:p>
            <a:pPr marL="1028700" lvl="1">
              <a:buFont typeface="Arial" charset="0"/>
              <a:buChar char="•"/>
            </a:pPr>
            <a:endParaRPr lang="en-GB" dirty="0" smtClean="0">
              <a:solidFill>
                <a:srgbClr val="1771A9"/>
              </a:solidFill>
              <a:latin typeface="Calibri" charset="0"/>
            </a:endParaRPr>
          </a:p>
          <a:p>
            <a:pPr marL="285750">
              <a:buFont typeface="Arial" charset="0"/>
              <a:buChar char="•"/>
            </a:pPr>
            <a:endParaRPr lang="en-GB" dirty="0" smtClean="0">
              <a:solidFill>
                <a:srgbClr val="1771A9"/>
              </a:solidFill>
              <a:latin typeface="Calibri" charset="0"/>
            </a:endParaRPr>
          </a:p>
        </p:txBody>
      </p:sp>
      <p:pic>
        <p:nvPicPr>
          <p:cNvPr id="9" name="Image 6" descr="6067ab64-c998-4da2-ac49-c9b18f011cf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99937">
            <a:off x="6939090" y="1177229"/>
            <a:ext cx="1291166" cy="19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888" y="4804213"/>
            <a:ext cx="2594224" cy="15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96061">
            <a:off x="6425165" y="2961376"/>
            <a:ext cx="2585844" cy="1567057"/>
          </a:xfrm>
          <a:prstGeom prst="rect">
            <a:avLst/>
          </a:prstGeom>
        </p:spPr>
      </p:pic>
    </p:spTree>
    <p:extLst>
      <p:ext uri="{BB962C8B-B14F-4D97-AF65-F5344CB8AC3E}">
        <p14:creationId xmlns:p14="http://schemas.microsoft.com/office/powerpoint/2010/main" val="779511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3CFF7"/>
            </a:gs>
            <a:gs pos="100000">
              <a:srgbClr val="FFE3AB"/>
            </a:gs>
          </a:gsLst>
          <a:lin ang="5400000" scaled="1"/>
        </a:gra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3568" y="2348880"/>
            <a:ext cx="7848872" cy="999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9pPr>
          </a:lstStyle>
          <a:p>
            <a:pPr algn="ctr">
              <a:spcBef>
                <a:spcPts val="1250"/>
              </a:spcBef>
              <a:buClrTx/>
              <a:buFontTx/>
              <a:buNone/>
            </a:pPr>
            <a:r>
              <a:rPr lang="fr-FR" altLang="fr-FR" sz="2400" smtClean="0">
                <a:solidFill>
                  <a:srgbClr val="FF3300"/>
                </a:solidFill>
              </a:rPr>
              <a:t>Volet formation </a:t>
            </a:r>
          </a:p>
          <a:p>
            <a:pPr algn="ctr">
              <a:spcBef>
                <a:spcPts val="1250"/>
              </a:spcBef>
              <a:buClrTx/>
              <a:buFontTx/>
              <a:buNone/>
            </a:pPr>
            <a:r>
              <a:rPr lang="fr-FR" altLang="fr-FR" sz="2400" dirty="0" smtClean="0">
                <a:solidFill>
                  <a:srgbClr val="FF3300"/>
                </a:solidFill>
              </a:rPr>
              <a:t>de la convention sur les services climatiques</a:t>
            </a:r>
            <a:endParaRPr lang="fr-FR" altLang="fr-FR" sz="2400" dirty="0">
              <a:solidFill>
                <a:schemeClr val="accent6"/>
              </a:solidFill>
            </a:endParaRPr>
          </a:p>
        </p:txBody>
      </p:sp>
      <p:pic>
        <p:nvPicPr>
          <p:cNvPr id="19458" name="Picture 2" descr="ésultat de recherche d'images pour &quot;logo labex l ipsl&quo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989216"/>
            <a:ext cx="1728192" cy="1237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303975"/>
            <a:ext cx="2160588" cy="60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996252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sp>
        <p:nvSpPr>
          <p:cNvPr id="3" name="Titre 2"/>
          <p:cNvSpPr>
            <a:spLocks noGrp="1"/>
          </p:cNvSpPr>
          <p:nvPr>
            <p:ph type="title"/>
          </p:nvPr>
        </p:nvSpPr>
        <p:spPr>
          <a:xfrm>
            <a:off x="1471573" y="274638"/>
            <a:ext cx="5832648" cy="558800"/>
          </a:xfrm>
        </p:spPr>
        <p:txBody>
          <a:bodyPr/>
          <a:lstStyle/>
          <a:p>
            <a:r>
              <a:rPr lang="fr-FR" sz="2800" b="1" dirty="0" smtClean="0"/>
              <a:t>Objectifs</a:t>
            </a:r>
            <a:endParaRPr lang="fr-FR" sz="2800" b="1" dirty="0"/>
          </a:p>
        </p:txBody>
      </p:sp>
      <p:pic>
        <p:nvPicPr>
          <p:cNvPr id="4" name="Picture 2" descr="ésultat de recherche d'images pour &quot;logo labex l ipsl&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0" y="33515"/>
            <a:ext cx="1296144" cy="928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274638"/>
            <a:ext cx="1584523" cy="4459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ZoneTexte 6"/>
          <p:cNvSpPr txBox="1"/>
          <p:nvPr/>
        </p:nvSpPr>
        <p:spPr>
          <a:xfrm>
            <a:off x="705690" y="1675084"/>
            <a:ext cx="7632848" cy="4247317"/>
          </a:xfrm>
          <a:prstGeom prst="rect">
            <a:avLst/>
          </a:prstGeom>
          <a:noFill/>
        </p:spPr>
        <p:txBody>
          <a:bodyPr wrap="square" rtlCol="0">
            <a:spAutoFit/>
          </a:bodyPr>
          <a:lstStyle/>
          <a:p>
            <a:pPr algn="just"/>
            <a:r>
              <a:rPr lang="fr-FR" dirty="0" smtClean="0">
                <a:solidFill>
                  <a:schemeClr val="tx1"/>
                </a:solidFill>
              </a:rPr>
              <a:t>Quatre objectifs : </a:t>
            </a:r>
          </a:p>
          <a:p>
            <a:pPr marL="285750" indent="-285750" algn="just">
              <a:buFont typeface="Arial" charset="0"/>
              <a:buChar char="•"/>
            </a:pPr>
            <a:endParaRPr lang="fr-FR" dirty="0">
              <a:solidFill>
                <a:schemeClr val="tx1"/>
              </a:solidFill>
            </a:endParaRPr>
          </a:p>
          <a:p>
            <a:pPr marL="285750" indent="-285750" algn="just">
              <a:buFont typeface="Arial" charset="0"/>
              <a:buChar char="•"/>
            </a:pPr>
            <a:endParaRPr lang="fr-FR" dirty="0" smtClean="0">
              <a:solidFill>
                <a:schemeClr val="tx1"/>
              </a:solidFill>
            </a:endParaRPr>
          </a:p>
          <a:p>
            <a:pPr marL="285750" algn="just">
              <a:buFont typeface="Arial" charset="0"/>
              <a:buChar char="•"/>
            </a:pPr>
            <a:r>
              <a:rPr lang="fr-FR" b="1" dirty="0" smtClean="0">
                <a:solidFill>
                  <a:schemeClr val="tx1"/>
                </a:solidFill>
              </a:rPr>
              <a:t> Produire et organiser un </a:t>
            </a:r>
            <a:r>
              <a:rPr lang="fr-FR" b="1" dirty="0">
                <a:solidFill>
                  <a:schemeClr val="tx1"/>
                </a:solidFill>
              </a:rPr>
              <a:t>ensemble de ressources numériques</a:t>
            </a:r>
            <a:r>
              <a:rPr lang="fr-FR" dirty="0">
                <a:solidFill>
                  <a:schemeClr val="tx1"/>
                </a:solidFill>
              </a:rPr>
              <a:t> sur les thématiques abordées et sur les méthodes développées dans les différents </a:t>
            </a:r>
            <a:r>
              <a:rPr lang="fr-FR" dirty="0" err="1">
                <a:solidFill>
                  <a:schemeClr val="tx1"/>
                </a:solidFill>
              </a:rPr>
              <a:t>WPs</a:t>
            </a:r>
            <a:r>
              <a:rPr lang="fr-FR" dirty="0" smtClean="0">
                <a:solidFill>
                  <a:schemeClr val="tx1"/>
                </a:solidFill>
                <a:effectLst/>
              </a:rPr>
              <a:t> du projet et les diffuser à l’échelle nationale en s’appuyant notamment sur le portail DRIAS</a:t>
            </a:r>
          </a:p>
          <a:p>
            <a:pPr marL="285750" algn="just">
              <a:buFont typeface="Arial" charset="0"/>
              <a:buChar char="•"/>
            </a:pPr>
            <a:endParaRPr lang="fr-FR" dirty="0" smtClean="0">
              <a:solidFill>
                <a:schemeClr val="tx1"/>
              </a:solidFill>
              <a:effectLst/>
            </a:endParaRPr>
          </a:p>
          <a:p>
            <a:pPr marL="285750" algn="just">
              <a:buFont typeface="Arial" charset="0"/>
              <a:buChar char="•"/>
            </a:pPr>
            <a:r>
              <a:rPr lang="fr-FR" dirty="0" smtClean="0">
                <a:solidFill>
                  <a:schemeClr val="tx1"/>
                </a:solidFill>
              </a:rPr>
              <a:t> Développer une </a:t>
            </a:r>
            <a:r>
              <a:rPr lang="fr-FR" b="1" dirty="0" smtClean="0">
                <a:solidFill>
                  <a:schemeClr val="tx1"/>
                </a:solidFill>
              </a:rPr>
              <a:t>unité d’enseignement </a:t>
            </a:r>
            <a:r>
              <a:rPr lang="fr-FR" dirty="0" smtClean="0">
                <a:solidFill>
                  <a:schemeClr val="tx1"/>
                </a:solidFill>
              </a:rPr>
              <a:t>sur les services climatiques pour le niveau master/doctorat. </a:t>
            </a:r>
          </a:p>
          <a:p>
            <a:pPr marL="285750" algn="just">
              <a:buFont typeface="Arial" charset="0"/>
              <a:buChar char="•"/>
            </a:pPr>
            <a:endParaRPr lang="fr-FR" dirty="0" smtClean="0">
              <a:solidFill>
                <a:schemeClr val="tx1"/>
              </a:solidFill>
            </a:endParaRPr>
          </a:p>
          <a:p>
            <a:pPr marL="285750" algn="just">
              <a:buFont typeface="Arial" charset="0"/>
              <a:buChar char="•"/>
            </a:pPr>
            <a:r>
              <a:rPr lang="fr-FR" dirty="0" smtClean="0">
                <a:solidFill>
                  <a:schemeClr val="tx1"/>
                </a:solidFill>
              </a:rPr>
              <a:t> Contribuer au </a:t>
            </a:r>
            <a:r>
              <a:rPr lang="fr-FR" b="1" dirty="0" smtClean="0">
                <a:solidFill>
                  <a:schemeClr val="tx1"/>
                </a:solidFill>
              </a:rPr>
              <a:t>financement de thèses </a:t>
            </a:r>
            <a:r>
              <a:rPr lang="fr-FR" dirty="0" smtClean="0">
                <a:solidFill>
                  <a:schemeClr val="tx1"/>
                </a:solidFill>
              </a:rPr>
              <a:t>incluant un volet services climatiques et contribuant à l’activité de recherche sur ce sujet</a:t>
            </a:r>
          </a:p>
          <a:p>
            <a:pPr marL="285750" algn="just">
              <a:buFont typeface="Arial" charset="0"/>
              <a:buChar char="•"/>
            </a:pPr>
            <a:endParaRPr lang="fr-FR" dirty="0" smtClean="0">
              <a:solidFill>
                <a:schemeClr val="tx1"/>
              </a:solidFill>
            </a:endParaRPr>
          </a:p>
          <a:p>
            <a:pPr marL="285750" algn="just">
              <a:buFont typeface="Arial" charset="0"/>
              <a:buChar char="•"/>
            </a:pPr>
            <a:r>
              <a:rPr lang="fr-FR" dirty="0" smtClean="0">
                <a:solidFill>
                  <a:schemeClr val="tx1"/>
                </a:solidFill>
              </a:rPr>
              <a:t> Construire et enrichir </a:t>
            </a:r>
            <a:r>
              <a:rPr lang="fr-FR" b="1" dirty="0" smtClean="0">
                <a:solidFill>
                  <a:schemeClr val="tx1"/>
                </a:solidFill>
              </a:rPr>
              <a:t>l’offre de formation professionnelle</a:t>
            </a:r>
            <a:endParaRPr lang="fr-FR" b="1" dirty="0">
              <a:solidFill>
                <a:schemeClr val="tx1"/>
              </a:solidFill>
            </a:endParaRPr>
          </a:p>
        </p:txBody>
      </p:sp>
    </p:spTree>
    <p:extLst>
      <p:ext uri="{BB962C8B-B14F-4D97-AF65-F5344CB8AC3E}">
        <p14:creationId xmlns:p14="http://schemas.microsoft.com/office/powerpoint/2010/main" val="164385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sp>
        <p:nvSpPr>
          <p:cNvPr id="3" name="Titre 2"/>
          <p:cNvSpPr>
            <a:spLocks noGrp="1"/>
          </p:cNvSpPr>
          <p:nvPr>
            <p:ph type="title"/>
          </p:nvPr>
        </p:nvSpPr>
        <p:spPr>
          <a:xfrm>
            <a:off x="1471573" y="274638"/>
            <a:ext cx="5832648" cy="558800"/>
          </a:xfrm>
        </p:spPr>
        <p:txBody>
          <a:bodyPr/>
          <a:lstStyle/>
          <a:p>
            <a:r>
              <a:rPr lang="fr-FR" sz="2800" b="1" dirty="0" smtClean="0"/>
              <a:t>Premiers éléments proposés</a:t>
            </a:r>
            <a:endParaRPr lang="fr-FR" sz="2800" b="1" dirty="0"/>
          </a:p>
        </p:txBody>
      </p:sp>
      <p:pic>
        <p:nvPicPr>
          <p:cNvPr id="4" name="Picture 2" descr="ésultat de recherche d'images pour &quot;logo labex l ipsl&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0" y="33515"/>
            <a:ext cx="1296144" cy="928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274638"/>
            <a:ext cx="1584523" cy="4459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ZoneTexte 6"/>
          <p:cNvSpPr txBox="1"/>
          <p:nvPr/>
        </p:nvSpPr>
        <p:spPr>
          <a:xfrm>
            <a:off x="1043608" y="1959396"/>
            <a:ext cx="7128792" cy="3416320"/>
          </a:xfrm>
          <a:prstGeom prst="rect">
            <a:avLst/>
          </a:prstGeom>
          <a:noFill/>
        </p:spPr>
        <p:txBody>
          <a:bodyPr wrap="square" rtlCol="0">
            <a:spAutoFit/>
          </a:bodyPr>
          <a:lstStyle/>
          <a:p>
            <a:pPr algn="just"/>
            <a:r>
              <a:rPr lang="fr-FR" b="1" dirty="0" smtClean="0">
                <a:solidFill>
                  <a:schemeClr val="tx1"/>
                </a:solidFill>
              </a:rPr>
              <a:t>Produire et organiser un </a:t>
            </a:r>
            <a:r>
              <a:rPr lang="fr-FR" b="1" dirty="0">
                <a:solidFill>
                  <a:schemeClr val="tx1"/>
                </a:solidFill>
              </a:rPr>
              <a:t>ensemble de ressources </a:t>
            </a:r>
            <a:r>
              <a:rPr lang="fr-FR" b="1" dirty="0" smtClean="0">
                <a:solidFill>
                  <a:schemeClr val="tx1"/>
                </a:solidFill>
              </a:rPr>
              <a:t>numériques</a:t>
            </a:r>
          </a:p>
          <a:p>
            <a:pPr algn="just"/>
            <a:endParaRPr lang="fr-FR" b="1" dirty="0" smtClean="0">
              <a:solidFill>
                <a:schemeClr val="tx1"/>
              </a:solidFill>
              <a:effectLst/>
            </a:endParaRPr>
          </a:p>
          <a:p>
            <a:pPr algn="just"/>
            <a:endParaRPr lang="fr-FR" b="1" dirty="0" smtClean="0">
              <a:solidFill>
                <a:schemeClr val="tx1"/>
              </a:solidFill>
              <a:effectLst/>
            </a:endParaRPr>
          </a:p>
          <a:p>
            <a:pPr marL="285750" indent="-285750" algn="just">
              <a:buFont typeface="Arial" charset="0"/>
              <a:buChar char="•"/>
            </a:pPr>
            <a:r>
              <a:rPr lang="fr-FR" dirty="0">
                <a:solidFill>
                  <a:schemeClr val="tx1"/>
                </a:solidFill>
              </a:rPr>
              <a:t>R</a:t>
            </a:r>
            <a:r>
              <a:rPr lang="fr-FR" dirty="0" smtClean="0">
                <a:solidFill>
                  <a:schemeClr val="tx1"/>
                </a:solidFill>
              </a:rPr>
              <a:t>éaliser </a:t>
            </a:r>
            <a:r>
              <a:rPr lang="fr-FR" dirty="0">
                <a:solidFill>
                  <a:schemeClr val="tx1"/>
                </a:solidFill>
              </a:rPr>
              <a:t>des capsules vidéos de quelques minutes illustrant les résultats </a:t>
            </a:r>
            <a:r>
              <a:rPr lang="fr-FR" dirty="0" smtClean="0">
                <a:solidFill>
                  <a:schemeClr val="tx1"/>
                </a:solidFill>
              </a:rPr>
              <a:t>obtenus dans le projet, </a:t>
            </a:r>
            <a:r>
              <a:rPr lang="fr-FR" dirty="0">
                <a:solidFill>
                  <a:schemeClr val="tx1"/>
                </a:solidFill>
              </a:rPr>
              <a:t>expliquant les méthodes et indicateurs développés (tutoriels). </a:t>
            </a:r>
            <a:endParaRPr lang="fr-FR" dirty="0" smtClean="0">
              <a:solidFill>
                <a:schemeClr val="tx1"/>
              </a:solidFill>
            </a:endParaRPr>
          </a:p>
          <a:p>
            <a:pPr marL="285750" indent="-285750" algn="just">
              <a:buFont typeface="Arial" charset="0"/>
              <a:buChar char="•"/>
            </a:pPr>
            <a:endParaRPr lang="fr-FR" dirty="0">
              <a:solidFill>
                <a:schemeClr val="tx1"/>
              </a:solidFill>
            </a:endParaRPr>
          </a:p>
          <a:p>
            <a:pPr marL="285750" indent="-285750" algn="just">
              <a:buFont typeface="Arial" charset="0"/>
              <a:buChar char="•"/>
            </a:pPr>
            <a:r>
              <a:rPr lang="fr-FR" dirty="0" smtClean="0">
                <a:solidFill>
                  <a:schemeClr val="tx1"/>
                </a:solidFill>
              </a:rPr>
              <a:t>Exploiter </a:t>
            </a:r>
            <a:r>
              <a:rPr lang="fr-FR" dirty="0">
                <a:solidFill>
                  <a:schemeClr val="tx1"/>
                </a:solidFill>
              </a:rPr>
              <a:t>des études de cas et </a:t>
            </a:r>
            <a:r>
              <a:rPr lang="fr-FR" dirty="0" smtClean="0">
                <a:solidFill>
                  <a:schemeClr val="tx1"/>
                </a:solidFill>
              </a:rPr>
              <a:t>les </a:t>
            </a:r>
            <a:r>
              <a:rPr lang="fr-FR" dirty="0">
                <a:solidFill>
                  <a:schemeClr val="tx1"/>
                </a:solidFill>
              </a:rPr>
              <a:t>démonstrateurs </a:t>
            </a:r>
            <a:r>
              <a:rPr lang="fr-FR" dirty="0" smtClean="0">
                <a:solidFill>
                  <a:schemeClr val="tx1"/>
                </a:solidFill>
              </a:rPr>
              <a:t>(WP4) sous </a:t>
            </a:r>
            <a:r>
              <a:rPr lang="fr-FR" dirty="0">
                <a:solidFill>
                  <a:schemeClr val="tx1"/>
                </a:solidFill>
              </a:rPr>
              <a:t>la forme de travaux dirigés en </a:t>
            </a:r>
            <a:r>
              <a:rPr lang="fr-FR" dirty="0" smtClean="0">
                <a:solidFill>
                  <a:schemeClr val="tx1"/>
                </a:solidFill>
              </a:rPr>
              <a:t>ligne, utilisant par exemple les notebook de e-python</a:t>
            </a:r>
          </a:p>
          <a:p>
            <a:pPr marL="285750" indent="-285750" algn="just">
              <a:buFont typeface="Arial" charset="0"/>
              <a:buChar char="•"/>
            </a:pPr>
            <a:endParaRPr lang="fr-FR" dirty="0">
              <a:solidFill>
                <a:schemeClr val="tx1"/>
              </a:solidFill>
            </a:endParaRPr>
          </a:p>
          <a:p>
            <a:pPr marL="285750" indent="-285750" algn="just">
              <a:buFont typeface="Arial" charset="0"/>
              <a:buChar char="•"/>
            </a:pPr>
            <a:r>
              <a:rPr lang="fr-FR" dirty="0" smtClean="0">
                <a:solidFill>
                  <a:schemeClr val="tx1"/>
                </a:solidFill>
              </a:rPr>
              <a:t>Mise en ligne sur les plateformes pertinentes (DRAIS, L-IPSL, ...)</a:t>
            </a:r>
          </a:p>
        </p:txBody>
      </p:sp>
    </p:spTree>
    <p:extLst>
      <p:ext uri="{BB962C8B-B14F-4D97-AF65-F5344CB8AC3E}">
        <p14:creationId xmlns:p14="http://schemas.microsoft.com/office/powerpoint/2010/main" val="38404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sp>
        <p:nvSpPr>
          <p:cNvPr id="3" name="Titre 2"/>
          <p:cNvSpPr>
            <a:spLocks noGrp="1"/>
          </p:cNvSpPr>
          <p:nvPr>
            <p:ph type="title"/>
          </p:nvPr>
        </p:nvSpPr>
        <p:spPr>
          <a:xfrm>
            <a:off x="1471573" y="274638"/>
            <a:ext cx="5832648" cy="558800"/>
          </a:xfrm>
        </p:spPr>
        <p:txBody>
          <a:bodyPr/>
          <a:lstStyle/>
          <a:p>
            <a:r>
              <a:rPr lang="fr-FR" sz="2800" b="1" dirty="0" smtClean="0"/>
              <a:t>Premiers éléments proposés</a:t>
            </a:r>
            <a:endParaRPr lang="fr-FR" sz="2800" b="1" dirty="0"/>
          </a:p>
        </p:txBody>
      </p:sp>
      <p:pic>
        <p:nvPicPr>
          <p:cNvPr id="4" name="Picture 2" descr="ésultat de recherche d'images pour &quot;logo labex l ipsl&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0" y="33515"/>
            <a:ext cx="1296144" cy="928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274638"/>
            <a:ext cx="1584523" cy="4459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Rectangle 5"/>
          <p:cNvSpPr/>
          <p:nvPr/>
        </p:nvSpPr>
        <p:spPr>
          <a:xfrm>
            <a:off x="643480" y="1700808"/>
            <a:ext cx="7672935" cy="3970318"/>
          </a:xfrm>
          <a:prstGeom prst="rect">
            <a:avLst/>
          </a:prstGeom>
        </p:spPr>
        <p:txBody>
          <a:bodyPr wrap="square">
            <a:spAutoFit/>
          </a:bodyPr>
          <a:lstStyle/>
          <a:p>
            <a:r>
              <a:rPr lang="fr-FR" dirty="0" smtClean="0">
                <a:solidFill>
                  <a:schemeClr val="tx1"/>
                </a:solidFill>
              </a:rPr>
              <a:t>Développer d’une </a:t>
            </a:r>
            <a:r>
              <a:rPr lang="fr-FR" b="1" dirty="0" smtClean="0">
                <a:solidFill>
                  <a:schemeClr val="tx1"/>
                </a:solidFill>
              </a:rPr>
              <a:t>unité d’enseignement </a:t>
            </a:r>
            <a:r>
              <a:rPr lang="fr-FR" dirty="0" smtClean="0">
                <a:solidFill>
                  <a:schemeClr val="tx1"/>
                </a:solidFill>
              </a:rPr>
              <a:t>pour le niveau master/doctorat</a:t>
            </a:r>
          </a:p>
          <a:p>
            <a:endParaRPr lang="fr-FR" dirty="0">
              <a:solidFill>
                <a:schemeClr val="tx1"/>
              </a:solidFill>
            </a:endParaRPr>
          </a:p>
          <a:p>
            <a:pPr marL="285750" indent="-285750" algn="just">
              <a:buFont typeface="Arial" charset="0"/>
              <a:buChar char="•"/>
            </a:pPr>
            <a:r>
              <a:rPr lang="fr-FR" dirty="0" smtClean="0">
                <a:solidFill>
                  <a:schemeClr val="tx1"/>
                </a:solidFill>
              </a:rPr>
              <a:t>Initiation </a:t>
            </a:r>
            <a:r>
              <a:rPr lang="fr-FR" dirty="0">
                <a:solidFill>
                  <a:schemeClr val="tx1"/>
                </a:solidFill>
              </a:rPr>
              <a:t>aux services climatiques de l’amont (modélisation climatique) à l’aval </a:t>
            </a:r>
            <a:r>
              <a:rPr lang="fr-FR" dirty="0" smtClean="0">
                <a:solidFill>
                  <a:schemeClr val="tx1"/>
                </a:solidFill>
              </a:rPr>
              <a:t>(besoins, indicateurs</a:t>
            </a:r>
            <a:r>
              <a:rPr lang="fr-FR" dirty="0">
                <a:solidFill>
                  <a:schemeClr val="tx1"/>
                </a:solidFill>
              </a:rPr>
              <a:t>, support aux usagers, communication) en passant par les méthodes </a:t>
            </a:r>
            <a:r>
              <a:rPr lang="fr-FR" dirty="0" smtClean="0">
                <a:solidFill>
                  <a:schemeClr val="tx1"/>
                </a:solidFill>
              </a:rPr>
              <a:t>numériques et statistiques liant ces </a:t>
            </a:r>
            <a:r>
              <a:rPr lang="fr-FR" dirty="0">
                <a:solidFill>
                  <a:schemeClr val="tx1"/>
                </a:solidFill>
              </a:rPr>
              <a:t>deux </a:t>
            </a:r>
            <a:r>
              <a:rPr lang="fr-FR" dirty="0" smtClean="0">
                <a:solidFill>
                  <a:schemeClr val="tx1"/>
                </a:solidFill>
              </a:rPr>
              <a:t>aspects (ex descente d’échelle, attribution)</a:t>
            </a:r>
          </a:p>
          <a:p>
            <a:pPr marL="285750" indent="-285750" algn="just">
              <a:buFont typeface="Arial" charset="0"/>
              <a:buChar char="•"/>
            </a:pPr>
            <a:endParaRPr lang="fr-FR" dirty="0">
              <a:solidFill>
                <a:schemeClr val="tx1"/>
              </a:solidFill>
            </a:endParaRPr>
          </a:p>
          <a:p>
            <a:pPr marL="285750" indent="-285750" algn="just">
              <a:buFont typeface="Arial" charset="0"/>
              <a:buChar char="•"/>
            </a:pPr>
            <a:r>
              <a:rPr lang="fr-FR" dirty="0" smtClean="0">
                <a:solidFill>
                  <a:schemeClr val="tx1"/>
                </a:solidFill>
              </a:rPr>
              <a:t>3 ECTS en pédagogie active (classes inversées, apprentissage par problème)</a:t>
            </a:r>
          </a:p>
          <a:p>
            <a:pPr marL="285750" indent="-285750" algn="just">
              <a:buFont typeface="Arial" charset="0"/>
              <a:buChar char="•"/>
            </a:pPr>
            <a:endParaRPr lang="fr-FR" dirty="0">
              <a:solidFill>
                <a:schemeClr val="tx1"/>
              </a:solidFill>
            </a:endParaRPr>
          </a:p>
          <a:p>
            <a:pPr marL="285750" indent="-285750" algn="just">
              <a:buFont typeface="Arial" charset="0"/>
              <a:buChar char="•"/>
            </a:pPr>
            <a:r>
              <a:rPr lang="fr-FR" dirty="0" smtClean="0">
                <a:solidFill>
                  <a:schemeClr val="tx1"/>
                </a:solidFill>
              </a:rPr>
              <a:t>Développement des cours sous forme de ressources numériques exploitables à distance ou en présentiel (classes  inversées)</a:t>
            </a:r>
          </a:p>
          <a:p>
            <a:pPr marL="285750" indent="-285750" algn="just">
              <a:buFont typeface="Arial" charset="0"/>
              <a:buChar char="•"/>
            </a:pPr>
            <a:endParaRPr lang="fr-FR" dirty="0">
              <a:solidFill>
                <a:schemeClr val="tx1"/>
              </a:solidFill>
            </a:endParaRPr>
          </a:p>
          <a:p>
            <a:pPr marL="285750" indent="-285750" algn="just">
              <a:buFont typeface="Arial" charset="0"/>
              <a:buChar char="•"/>
            </a:pPr>
            <a:r>
              <a:rPr lang="fr-FR" dirty="0" smtClean="0">
                <a:solidFill>
                  <a:schemeClr val="tx1"/>
                </a:solidFill>
              </a:rPr>
              <a:t>Développement en Français et en anglais</a:t>
            </a:r>
            <a:endParaRPr lang="fr-FR" dirty="0">
              <a:solidFill>
                <a:schemeClr val="tx1"/>
              </a:solidFill>
            </a:endParaRPr>
          </a:p>
        </p:txBody>
      </p:sp>
    </p:spTree>
    <p:extLst>
      <p:ext uri="{BB962C8B-B14F-4D97-AF65-F5344CB8AC3E}">
        <p14:creationId xmlns:p14="http://schemas.microsoft.com/office/powerpoint/2010/main" val="139336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3CFF7"/>
            </a:gs>
            <a:gs pos="100000">
              <a:srgbClr val="FFE3AB"/>
            </a:gs>
          </a:gsLst>
          <a:lin ang="5400000" scaled="1"/>
        </a:gradFill>
        <a:effectLst/>
      </p:bgPr>
    </p:bg>
    <p:spTree>
      <p:nvGrpSpPr>
        <p:cNvPr id="1" name=""/>
        <p:cNvGrpSpPr/>
        <p:nvPr/>
      </p:nvGrpSpPr>
      <p:grpSpPr>
        <a:xfrm>
          <a:off x="0" y="0"/>
          <a:ext cx="0" cy="0"/>
          <a:chOff x="0" y="0"/>
          <a:chExt cx="0" cy="0"/>
        </a:xfrm>
      </p:grpSpPr>
      <p:sp>
        <p:nvSpPr>
          <p:cNvPr id="4" name="Espace réservé du pied de page 2"/>
          <p:cNvSpPr>
            <a:spLocks noGrp="1"/>
          </p:cNvSpPr>
          <p:nvPr>
            <p:ph type="ftr" idx="10"/>
          </p:nvPr>
        </p:nvSpPr>
        <p:spPr/>
        <p:txBody>
          <a:bodyPr/>
          <a:lstStyle/>
          <a:p>
            <a:r>
              <a:rPr lang="fr-FR" altLang="fr-FR"/>
              <a:t>Services Climatiques - Météo-France - 2017</a:t>
            </a:r>
          </a:p>
          <a:p>
            <a:endParaRPr lang="fr-FR" altLang="fr-FR"/>
          </a:p>
        </p:txBody>
      </p:sp>
      <p:sp>
        <p:nvSpPr>
          <p:cNvPr id="5121" name="Rectangle 1"/>
          <p:cNvSpPr>
            <a:spLocks noGrp="1" noChangeArrowheads="1"/>
          </p:cNvSpPr>
          <p:nvPr>
            <p:ph type="subTitle" idx="4294967295"/>
          </p:nvPr>
        </p:nvSpPr>
        <p:spPr>
          <a:xfrm>
            <a:off x="1403350" y="3860800"/>
            <a:ext cx="6400800" cy="1752600"/>
          </a:xfrm>
          <a:ln/>
        </p:spPr>
        <p:txBody>
          <a:bodyPr anchor="t"/>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endParaRPr>
          </a:p>
        </p:txBody>
      </p:sp>
      <p:sp>
        <p:nvSpPr>
          <p:cNvPr id="5122" name="Text Box 2"/>
          <p:cNvSpPr txBox="1">
            <a:spLocks noChangeArrowheads="1"/>
          </p:cNvSpPr>
          <p:nvPr/>
        </p:nvSpPr>
        <p:spPr bwMode="auto">
          <a:xfrm>
            <a:off x="1187450" y="1773238"/>
            <a:ext cx="6842125" cy="364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9pPr>
          </a:lstStyle>
          <a:p>
            <a:pPr algn="ctr">
              <a:spcBef>
                <a:spcPts val="1250"/>
              </a:spcBef>
              <a:buClrTx/>
              <a:buFontTx/>
              <a:buNone/>
            </a:pPr>
            <a:r>
              <a:rPr lang="fr-FR" altLang="fr-FR" sz="2000" dirty="0">
                <a:solidFill>
                  <a:srgbClr val="FF3300"/>
                </a:solidFill>
              </a:rPr>
              <a:t>Formation Initiale</a:t>
            </a:r>
          </a:p>
          <a:p>
            <a:pPr algn="ctr">
              <a:spcBef>
                <a:spcPts val="1250"/>
              </a:spcBef>
              <a:buClrTx/>
              <a:buFontTx/>
              <a:buNone/>
            </a:pPr>
            <a:r>
              <a:rPr lang="fr-FR" altLang="fr-FR" sz="2000" dirty="0">
                <a:solidFill>
                  <a:srgbClr val="3333CC"/>
                </a:solidFill>
              </a:rPr>
              <a:t>L’ingénieur de l’ENM, </a:t>
            </a:r>
          </a:p>
          <a:p>
            <a:pPr algn="ctr">
              <a:spcBef>
                <a:spcPts val="1250"/>
              </a:spcBef>
              <a:buClrTx/>
              <a:buFontTx/>
              <a:buNone/>
            </a:pPr>
            <a:r>
              <a:rPr lang="fr-FR" altLang="fr-FR" sz="2000" dirty="0">
                <a:solidFill>
                  <a:srgbClr val="3333CC"/>
                </a:solidFill>
              </a:rPr>
              <a:t>un expert des sciences météo-climatiques</a:t>
            </a:r>
          </a:p>
          <a:p>
            <a:pPr algn="ctr">
              <a:spcBef>
                <a:spcPts val="1250"/>
              </a:spcBef>
              <a:buClrTx/>
              <a:buFontTx/>
              <a:buNone/>
            </a:pPr>
            <a:endParaRPr lang="fr-FR" altLang="fr-FR" sz="2000" dirty="0">
              <a:solidFill>
                <a:srgbClr val="3333CC"/>
              </a:solidFill>
            </a:endParaRPr>
          </a:p>
          <a:p>
            <a:pPr algn="ctr">
              <a:spcBef>
                <a:spcPts val="1250"/>
              </a:spcBef>
              <a:buClrTx/>
              <a:buFontTx/>
              <a:buNone/>
            </a:pPr>
            <a:r>
              <a:rPr lang="fr-FR" altLang="fr-FR" sz="2000" dirty="0">
                <a:solidFill>
                  <a:srgbClr val="FF3300"/>
                </a:solidFill>
              </a:rPr>
              <a:t>Formation permanente</a:t>
            </a:r>
          </a:p>
          <a:p>
            <a:pPr algn="ctr">
              <a:spcBef>
                <a:spcPts val="1250"/>
              </a:spcBef>
              <a:buClrTx/>
              <a:buFontTx/>
              <a:buNone/>
            </a:pPr>
            <a:r>
              <a:rPr lang="fr-FR" altLang="fr-FR" sz="2000" dirty="0">
                <a:solidFill>
                  <a:srgbClr val="3333CC"/>
                </a:solidFill>
              </a:rPr>
              <a:t>CICCLADE</a:t>
            </a:r>
          </a:p>
          <a:p>
            <a:pPr algn="ctr">
              <a:spcBef>
                <a:spcPts val="1250"/>
              </a:spcBef>
              <a:buClrTx/>
              <a:buFontTx/>
              <a:buNone/>
            </a:pPr>
            <a:r>
              <a:rPr lang="fr-FR" altLang="fr-FR" sz="2000" dirty="0">
                <a:solidFill>
                  <a:srgbClr val="3333CC"/>
                </a:solidFill>
              </a:rPr>
              <a:t>    Comprendre les Impacts du Changement </a:t>
            </a:r>
            <a:r>
              <a:rPr lang="fr-FR" altLang="fr-FR" sz="2000" dirty="0" err="1">
                <a:solidFill>
                  <a:srgbClr val="3333CC"/>
                </a:solidFill>
              </a:rPr>
              <a:t>CLimatique</a:t>
            </a:r>
            <a:r>
              <a:rPr lang="fr-FR" altLang="fr-FR" sz="2000" dirty="0">
                <a:solidFill>
                  <a:srgbClr val="3333CC"/>
                </a:solidFill>
              </a:rPr>
              <a:t> </a:t>
            </a:r>
          </a:p>
          <a:p>
            <a:pPr algn="ctr">
              <a:spcBef>
                <a:spcPts val="1250"/>
              </a:spcBef>
              <a:buClrTx/>
              <a:buFontTx/>
              <a:buNone/>
            </a:pPr>
            <a:r>
              <a:rPr lang="fr-FR" altLang="fr-FR" sz="2000" dirty="0">
                <a:solidFill>
                  <a:srgbClr val="3333CC"/>
                </a:solidFill>
              </a:rPr>
              <a:t>par une formation A </a:t>
            </a:r>
            <a:r>
              <a:rPr lang="fr-FR" altLang="fr-FR" sz="2000" dirty="0" err="1">
                <a:solidFill>
                  <a:srgbClr val="3333CC"/>
                </a:solidFill>
              </a:rPr>
              <a:t>DistancE</a:t>
            </a:r>
            <a:endParaRPr lang="fr-FR" altLang="fr-FR" sz="2000" dirty="0">
              <a:solidFill>
                <a:srgbClr val="3333CC"/>
              </a:solidFill>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6092825"/>
            <a:ext cx="2160588" cy="60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sp>
        <p:nvSpPr>
          <p:cNvPr id="3" name="Titre 2"/>
          <p:cNvSpPr>
            <a:spLocks noGrp="1"/>
          </p:cNvSpPr>
          <p:nvPr>
            <p:ph type="title"/>
          </p:nvPr>
        </p:nvSpPr>
        <p:spPr>
          <a:xfrm>
            <a:off x="1471573" y="274638"/>
            <a:ext cx="5832648" cy="558800"/>
          </a:xfrm>
        </p:spPr>
        <p:txBody>
          <a:bodyPr/>
          <a:lstStyle/>
          <a:p>
            <a:r>
              <a:rPr lang="fr-FR" sz="2800" b="1" dirty="0" smtClean="0"/>
              <a:t>Premiers éléments proposés</a:t>
            </a:r>
            <a:endParaRPr lang="fr-FR" sz="2800" b="1" dirty="0"/>
          </a:p>
        </p:txBody>
      </p:sp>
      <p:pic>
        <p:nvPicPr>
          <p:cNvPr id="4" name="Picture 2" descr="ésultat de recherche d'images pour &quot;logo labex l ipsl&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0" y="33515"/>
            <a:ext cx="1296144" cy="928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274638"/>
            <a:ext cx="1584523" cy="4459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Rectangle 5"/>
          <p:cNvSpPr/>
          <p:nvPr/>
        </p:nvSpPr>
        <p:spPr>
          <a:xfrm>
            <a:off x="467544" y="1543898"/>
            <a:ext cx="8280920" cy="4247317"/>
          </a:xfrm>
          <a:prstGeom prst="rect">
            <a:avLst/>
          </a:prstGeom>
        </p:spPr>
        <p:txBody>
          <a:bodyPr wrap="square">
            <a:spAutoFit/>
          </a:bodyPr>
          <a:lstStyle/>
          <a:p>
            <a:pPr algn="just"/>
            <a:r>
              <a:rPr lang="fr-FR" b="1" dirty="0" smtClean="0">
                <a:solidFill>
                  <a:schemeClr val="tx1"/>
                </a:solidFill>
              </a:rPr>
              <a:t>Financement de contrats doctoraux</a:t>
            </a:r>
          </a:p>
          <a:p>
            <a:pPr algn="just"/>
            <a:endParaRPr lang="fr-FR" b="1" dirty="0">
              <a:solidFill>
                <a:schemeClr val="tx1"/>
              </a:solidFill>
            </a:endParaRPr>
          </a:p>
          <a:p>
            <a:pPr marL="285750" indent="-285750" algn="just">
              <a:buFont typeface="Arial" charset="0"/>
              <a:buChar char="•"/>
            </a:pPr>
            <a:r>
              <a:rPr lang="fr-FR" dirty="0" smtClean="0">
                <a:solidFill>
                  <a:schemeClr val="tx1"/>
                </a:solidFill>
              </a:rPr>
              <a:t>Trois contrats doctoraux seront financés : </a:t>
            </a:r>
          </a:p>
          <a:p>
            <a:pPr marL="285750" indent="-285750" algn="just">
              <a:buFont typeface="Arial" charset="0"/>
              <a:buChar char="•"/>
            </a:pPr>
            <a:endParaRPr lang="fr-FR" dirty="0" smtClean="0">
              <a:solidFill>
                <a:schemeClr val="tx1"/>
              </a:solidFill>
            </a:endParaRPr>
          </a:p>
          <a:p>
            <a:pPr marL="1028700" lvl="1" algn="just">
              <a:buFont typeface="Arial" charset="0"/>
              <a:buChar char="•"/>
            </a:pPr>
            <a:r>
              <a:rPr lang="fr-FR" dirty="0" smtClean="0">
                <a:solidFill>
                  <a:schemeClr val="tx1"/>
                </a:solidFill>
              </a:rPr>
              <a:t>Un contrat associé à la tâche 4.1 (démonstrateur régions littorales) incluant une collaboration avec le BRGM (financement sur WP4).</a:t>
            </a:r>
          </a:p>
          <a:p>
            <a:pPr marL="1028700" lvl="1" algn="just">
              <a:buFont typeface="Arial" charset="0"/>
              <a:buChar char="•"/>
            </a:pPr>
            <a:endParaRPr lang="fr-FR" dirty="0" smtClean="0">
              <a:solidFill>
                <a:schemeClr val="tx1"/>
              </a:solidFill>
            </a:endParaRPr>
          </a:p>
          <a:p>
            <a:pPr marL="1028700" lvl="1" algn="just">
              <a:buFont typeface="Arial" charset="0"/>
              <a:buChar char="•"/>
            </a:pPr>
            <a:r>
              <a:rPr lang="fr-FR" dirty="0">
                <a:solidFill>
                  <a:schemeClr val="tx1"/>
                </a:solidFill>
              </a:rPr>
              <a:t>U</a:t>
            </a:r>
            <a:r>
              <a:rPr lang="fr-FR" dirty="0" smtClean="0">
                <a:solidFill>
                  <a:schemeClr val="tx1"/>
                </a:solidFill>
              </a:rPr>
              <a:t>n contrat associé à la tâche 4.5 (démonstrateur zones urbaines) proposé avec un co-financement et piloté par l’ED de Toulouse des Sciences </a:t>
            </a:r>
            <a:r>
              <a:rPr lang="fr-FR" dirty="0">
                <a:solidFill>
                  <a:schemeClr val="tx1"/>
                </a:solidFill>
              </a:rPr>
              <a:t>de l’Univers, de l’Environnement et de l’Espace (</a:t>
            </a:r>
            <a:r>
              <a:rPr lang="fr-FR" dirty="0" smtClean="0">
                <a:solidFill>
                  <a:schemeClr val="tx1"/>
                </a:solidFill>
              </a:rPr>
              <a:t>SDU2E).</a:t>
            </a:r>
          </a:p>
          <a:p>
            <a:pPr marL="1028700" lvl="1" algn="just">
              <a:buFont typeface="Arial" charset="0"/>
              <a:buChar char="•"/>
            </a:pPr>
            <a:endParaRPr lang="fr-FR" dirty="0" smtClean="0">
              <a:solidFill>
                <a:schemeClr val="tx1"/>
              </a:solidFill>
            </a:endParaRPr>
          </a:p>
          <a:p>
            <a:pPr marL="1028700" lvl="1" algn="just">
              <a:buFont typeface="Arial" charset="0"/>
              <a:buChar char="•"/>
            </a:pPr>
            <a:r>
              <a:rPr lang="fr-FR" dirty="0" smtClean="0">
                <a:solidFill>
                  <a:schemeClr val="tx1"/>
                </a:solidFill>
              </a:rPr>
              <a:t>Un contrat libre mais sur un sujet incluant une dimension services climatiques et piloté par l’ED parisienne </a:t>
            </a:r>
            <a:r>
              <a:rPr lang="fr-FR" dirty="0">
                <a:solidFill>
                  <a:schemeClr val="tx1"/>
                </a:solidFill>
              </a:rPr>
              <a:t>des sciences de l’environnement d’Ile de France (ED129</a:t>
            </a:r>
            <a:r>
              <a:rPr lang="fr-FR" dirty="0" smtClean="0">
                <a:solidFill>
                  <a:schemeClr val="tx1"/>
                </a:solidFill>
              </a:rPr>
              <a:t>).</a:t>
            </a:r>
            <a:r>
              <a:rPr lang="fr-FR" dirty="0" smtClean="0">
                <a:solidFill>
                  <a:schemeClr val="tx1"/>
                </a:solidFill>
                <a:effectLst/>
              </a:rPr>
              <a:t> </a:t>
            </a:r>
            <a:endParaRPr lang="fr-FR" dirty="0" smtClean="0">
              <a:solidFill>
                <a:schemeClr val="tx1"/>
              </a:solidFill>
            </a:endParaRPr>
          </a:p>
          <a:p>
            <a:pPr marL="1028700" lvl="1" algn="just">
              <a:buFont typeface="Arial" charset="0"/>
              <a:buChar char="•"/>
            </a:pPr>
            <a:endParaRPr lang="fr-FR" dirty="0">
              <a:solidFill>
                <a:schemeClr val="tx1"/>
              </a:solidFill>
            </a:endParaRPr>
          </a:p>
        </p:txBody>
      </p:sp>
    </p:spTree>
    <p:extLst>
      <p:ext uri="{BB962C8B-B14F-4D97-AF65-F5344CB8AC3E}">
        <p14:creationId xmlns:p14="http://schemas.microsoft.com/office/powerpoint/2010/main" val="154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pic>
        <p:nvPicPr>
          <p:cNvPr id="4" name="Picture 2" descr="ésultat de recherche d'images pour &quot;logo labex l ipsl&qu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30" y="33515"/>
            <a:ext cx="1296144" cy="928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1" y="274638"/>
            <a:ext cx="1584523" cy="4459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ZoneTexte 9"/>
          <p:cNvSpPr txBox="1"/>
          <p:nvPr/>
        </p:nvSpPr>
        <p:spPr>
          <a:xfrm>
            <a:off x="467544" y="1756836"/>
            <a:ext cx="8352928" cy="3693319"/>
          </a:xfrm>
          <a:prstGeom prst="rect">
            <a:avLst/>
          </a:prstGeom>
          <a:noFill/>
        </p:spPr>
        <p:txBody>
          <a:bodyPr wrap="square" rtlCol="0">
            <a:spAutoFit/>
          </a:bodyPr>
          <a:lstStyle/>
          <a:p>
            <a:pPr marL="0" lvl="1" indent="0"/>
            <a:r>
              <a:rPr lang="fr-FR" dirty="0" smtClean="0">
                <a:solidFill>
                  <a:schemeClr val="tx1"/>
                </a:solidFill>
              </a:rPr>
              <a:t>Construire et enrichir </a:t>
            </a:r>
            <a:r>
              <a:rPr lang="fr-FR" b="1" dirty="0" smtClean="0">
                <a:solidFill>
                  <a:schemeClr val="tx1"/>
                </a:solidFill>
              </a:rPr>
              <a:t>l’offre de formation professionnelle</a:t>
            </a:r>
          </a:p>
          <a:p>
            <a:pPr marL="0" lvl="1" indent="0"/>
            <a:endParaRPr lang="fr-FR" b="1" dirty="0">
              <a:solidFill>
                <a:schemeClr val="tx1"/>
              </a:solidFill>
            </a:endParaRPr>
          </a:p>
          <a:p>
            <a:pPr marL="285750" lvl="1" algn="just">
              <a:buFont typeface="Arial" charset="0"/>
              <a:buChar char="•"/>
            </a:pPr>
            <a:r>
              <a:rPr lang="fr-FR" dirty="0" smtClean="0">
                <a:solidFill>
                  <a:schemeClr val="tx1"/>
                </a:solidFill>
              </a:rPr>
              <a:t>Un bilan de l’existant sera fait et servira de base pour le valoriser et développer de nouvelles actions.</a:t>
            </a:r>
          </a:p>
          <a:p>
            <a:pPr marL="285750" lvl="1" algn="just">
              <a:buFont typeface="Arial" charset="0"/>
              <a:buChar char="•"/>
            </a:pPr>
            <a:endParaRPr lang="fr-FR" dirty="0">
              <a:solidFill>
                <a:schemeClr val="tx1"/>
              </a:solidFill>
            </a:endParaRPr>
          </a:p>
          <a:p>
            <a:pPr marL="285750" lvl="1" algn="just">
              <a:buFont typeface="Arial" charset="0"/>
              <a:buChar char="•"/>
            </a:pPr>
            <a:r>
              <a:rPr lang="fr-FR" dirty="0" smtClean="0">
                <a:solidFill>
                  <a:schemeClr val="tx1"/>
                </a:solidFill>
              </a:rPr>
              <a:t>Développement de sessions courtes basées sur les résultats du projet et sur l’existant.</a:t>
            </a:r>
          </a:p>
          <a:p>
            <a:pPr marL="285750" lvl="1" algn="just">
              <a:buFont typeface="Arial" charset="0"/>
              <a:buChar char="•"/>
            </a:pPr>
            <a:endParaRPr lang="fr-FR" dirty="0">
              <a:solidFill>
                <a:schemeClr val="tx1"/>
              </a:solidFill>
            </a:endParaRPr>
          </a:p>
          <a:p>
            <a:pPr marL="285750" lvl="1" algn="just">
              <a:buFont typeface="Arial" charset="0"/>
              <a:buChar char="•"/>
            </a:pPr>
            <a:r>
              <a:rPr lang="fr-FR" dirty="0" smtClean="0">
                <a:solidFill>
                  <a:schemeClr val="tx1"/>
                </a:solidFill>
              </a:rPr>
              <a:t>Utilisation du numérique pour des sessions courtes avec classes inversée et périodes de regroupement ciblées (pratique, questions/réponses) et courtes (1-3 jours)</a:t>
            </a:r>
          </a:p>
          <a:p>
            <a:pPr marL="285750" lvl="1" algn="just">
              <a:buFont typeface="Arial" charset="0"/>
              <a:buChar char="•"/>
            </a:pPr>
            <a:endParaRPr lang="fr-FR" dirty="0">
              <a:solidFill>
                <a:schemeClr val="tx1"/>
              </a:solidFill>
            </a:endParaRPr>
          </a:p>
          <a:p>
            <a:pPr marL="285750" lvl="1" algn="just">
              <a:buFont typeface="Arial" charset="0"/>
              <a:buChar char="•"/>
            </a:pPr>
            <a:r>
              <a:rPr lang="fr-FR" dirty="0" smtClean="0">
                <a:solidFill>
                  <a:schemeClr val="tx1"/>
                </a:solidFill>
              </a:rPr>
              <a:t>Possibilité (Nécessité ?) de s’adapter à la demande des entreprises.</a:t>
            </a:r>
          </a:p>
        </p:txBody>
      </p:sp>
      <p:sp>
        <p:nvSpPr>
          <p:cNvPr id="14" name="Titre 2"/>
          <p:cNvSpPr>
            <a:spLocks noGrp="1"/>
          </p:cNvSpPr>
          <p:nvPr>
            <p:ph type="title"/>
          </p:nvPr>
        </p:nvSpPr>
        <p:spPr>
          <a:xfrm>
            <a:off x="1471573" y="274638"/>
            <a:ext cx="5832648" cy="558800"/>
          </a:xfrm>
        </p:spPr>
        <p:txBody>
          <a:bodyPr/>
          <a:lstStyle/>
          <a:p>
            <a:r>
              <a:rPr lang="fr-FR" sz="2800" b="1" dirty="0" smtClean="0"/>
              <a:t>Premiers éléments proposés</a:t>
            </a:r>
            <a:endParaRPr lang="fr-FR" sz="2800" b="1" dirty="0"/>
          </a:p>
        </p:txBody>
      </p:sp>
    </p:spTree>
    <p:extLst>
      <p:ext uri="{BB962C8B-B14F-4D97-AF65-F5344CB8AC3E}">
        <p14:creationId xmlns:p14="http://schemas.microsoft.com/office/powerpoint/2010/main" val="18934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sp>
        <p:nvSpPr>
          <p:cNvPr id="3" name="Titre 2"/>
          <p:cNvSpPr>
            <a:spLocks noGrp="1"/>
          </p:cNvSpPr>
          <p:nvPr>
            <p:ph type="title"/>
          </p:nvPr>
        </p:nvSpPr>
        <p:spPr/>
        <p:txBody>
          <a:bodyPr/>
          <a:lstStyle/>
          <a:p>
            <a:r>
              <a:rPr lang="fr-FR" dirty="0" smtClean="0"/>
              <a:t>Diapositives additionnelles</a:t>
            </a:r>
            <a:endParaRPr lang="fr-FR" dirty="0"/>
          </a:p>
        </p:txBody>
      </p:sp>
    </p:spTree>
    <p:extLst>
      <p:ext uri="{BB962C8B-B14F-4D97-AF65-F5344CB8AC3E}">
        <p14:creationId xmlns:p14="http://schemas.microsoft.com/office/powerpoint/2010/main" val="66616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sp>
        <p:nvSpPr>
          <p:cNvPr id="3" name="Titre 2"/>
          <p:cNvSpPr>
            <a:spLocks noGrp="1"/>
          </p:cNvSpPr>
          <p:nvPr>
            <p:ph type="title"/>
          </p:nvPr>
        </p:nvSpPr>
        <p:spPr/>
        <p:txBody>
          <a:bodyPr/>
          <a:lstStyle/>
          <a:p>
            <a:r>
              <a:rPr lang="fr-FR" dirty="0" smtClean="0"/>
              <a:t>Diapositives additionnelles</a:t>
            </a:r>
            <a:endParaRPr lang="fr-FR" dirty="0"/>
          </a:p>
        </p:txBody>
      </p:sp>
      <p:pic>
        <p:nvPicPr>
          <p:cNvPr id="5" name="Image 4"/>
          <p:cNvPicPr>
            <a:picLocks noChangeAspect="1"/>
          </p:cNvPicPr>
          <p:nvPr/>
        </p:nvPicPr>
        <p:blipFill>
          <a:blip r:embed="rId2"/>
          <a:stretch>
            <a:fillRect/>
          </a:stretch>
        </p:blipFill>
        <p:spPr>
          <a:xfrm>
            <a:off x="2411760" y="1088780"/>
            <a:ext cx="5184576" cy="5769220"/>
          </a:xfrm>
          <a:prstGeom prst="rect">
            <a:avLst/>
          </a:prstGeom>
        </p:spPr>
      </p:pic>
    </p:spTree>
    <p:extLst>
      <p:ext uri="{BB962C8B-B14F-4D97-AF65-F5344CB8AC3E}">
        <p14:creationId xmlns:p14="http://schemas.microsoft.com/office/powerpoint/2010/main" val="148130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p:txBody>
          <a:bodyPr/>
          <a:lstStyle/>
          <a:p>
            <a:endParaRPr lang="fr-FR" altLang="fr-FR" smtClean="0"/>
          </a:p>
          <a:p>
            <a:endParaRPr lang="fr-FR" altLang="fr-FR"/>
          </a:p>
        </p:txBody>
      </p:sp>
      <p:sp>
        <p:nvSpPr>
          <p:cNvPr id="3" name="Titre 2"/>
          <p:cNvSpPr>
            <a:spLocks noGrp="1"/>
          </p:cNvSpPr>
          <p:nvPr>
            <p:ph type="title"/>
          </p:nvPr>
        </p:nvSpPr>
        <p:spPr/>
        <p:txBody>
          <a:bodyPr/>
          <a:lstStyle/>
          <a:p>
            <a:r>
              <a:rPr lang="fr-FR" dirty="0" smtClean="0"/>
              <a:t>Diapositives additionnelles</a:t>
            </a:r>
            <a:endParaRPr lang="fr-FR" dirty="0"/>
          </a:p>
        </p:txBody>
      </p:sp>
      <p:sp>
        <p:nvSpPr>
          <p:cNvPr id="4" name="Rectangle 3"/>
          <p:cNvSpPr/>
          <p:nvPr/>
        </p:nvSpPr>
        <p:spPr>
          <a:xfrm>
            <a:off x="0" y="980728"/>
            <a:ext cx="9144000" cy="5940088"/>
          </a:xfrm>
          <a:prstGeom prst="rect">
            <a:avLst/>
          </a:prstGeom>
        </p:spPr>
        <p:txBody>
          <a:bodyPr wrap="square">
            <a:spAutoFit/>
          </a:bodyPr>
          <a:lstStyle/>
          <a:p>
            <a:pPr>
              <a:spcBef>
                <a:spcPts val="1000"/>
              </a:spcBef>
              <a:spcAft>
                <a:spcPts val="0"/>
              </a:spcAft>
            </a:pPr>
            <a:r>
              <a:rPr lang="fr-FR" sz="1000" b="1" dirty="0" smtClean="0">
                <a:solidFill>
                  <a:schemeClr val="tx1"/>
                </a:solidFill>
                <a:effectLst/>
                <a:latin typeface="Calibri" charset="0"/>
                <a:ea typeface="Times New Roman" charset="0"/>
                <a:cs typeface="Times New Roman" charset="0"/>
              </a:rPr>
              <a:t>Dispositifs et activités proposés</a:t>
            </a:r>
            <a:endParaRPr lang="fr-FR" sz="1000" b="1" dirty="0" smtClean="0">
              <a:solidFill>
                <a:schemeClr val="tx1"/>
              </a:solidFill>
              <a:effectLst/>
              <a:latin typeface="Calibri Light" charset="0"/>
              <a:ea typeface="Times New Roman" charset="0"/>
              <a:cs typeface="Times New Roman" charset="0"/>
            </a:endParaRPr>
          </a:p>
          <a:p>
            <a:pPr>
              <a:spcAft>
                <a:spcPts val="0"/>
              </a:spcAft>
            </a:pPr>
            <a:r>
              <a:rPr lang="fr-FR" sz="1000" dirty="0" smtClean="0">
                <a:solidFill>
                  <a:schemeClr val="tx1"/>
                </a:solidFill>
                <a:effectLst/>
                <a:latin typeface="Calibri" charset="0"/>
                <a:ea typeface="Calibri" charset="0"/>
                <a:cs typeface="Times New Roman" charset="0"/>
              </a:rPr>
              <a:t> </a:t>
            </a:r>
          </a:p>
          <a:p>
            <a:pPr marL="342900" lvl="0" indent="-342900">
              <a:spcAft>
                <a:spcPts val="0"/>
              </a:spcAft>
              <a:buFont typeface="Symbol" charset="2"/>
              <a:buChar char=""/>
            </a:pPr>
            <a:r>
              <a:rPr lang="fr-FR" sz="1000" dirty="0" smtClean="0">
                <a:solidFill>
                  <a:schemeClr val="tx1"/>
                </a:solidFill>
                <a:effectLst/>
                <a:latin typeface="Calibri" charset="0"/>
                <a:ea typeface="Calibri" charset="0"/>
                <a:cs typeface="Times New Roman" charset="0"/>
              </a:rPr>
              <a:t>8 séances de 3h</a:t>
            </a:r>
          </a:p>
          <a:p>
            <a:pPr marL="342900" lvl="0" indent="-342900">
              <a:spcAft>
                <a:spcPts val="0"/>
              </a:spcAft>
              <a:buFont typeface="Symbol" charset="2"/>
              <a:buChar char=""/>
            </a:pPr>
            <a:r>
              <a:rPr lang="fr-FR" sz="1000" dirty="0" smtClean="0">
                <a:solidFill>
                  <a:schemeClr val="tx1"/>
                </a:solidFill>
                <a:effectLst/>
                <a:latin typeface="Calibri" charset="0"/>
                <a:ea typeface="Calibri" charset="0"/>
                <a:cs typeface="Times New Roman" charset="0"/>
              </a:rPr>
              <a:t>L’enseignement hors TP se déroule avec : </a:t>
            </a:r>
          </a:p>
          <a:p>
            <a:pPr lvl="1">
              <a:spcAft>
                <a:spcPts val="0"/>
              </a:spcAft>
              <a:buFont typeface="Courier New" charset="0"/>
              <a:buChar char="o"/>
            </a:pPr>
            <a:r>
              <a:rPr lang="fr-FR" sz="1000" dirty="0" smtClean="0">
                <a:solidFill>
                  <a:schemeClr val="tx1"/>
                </a:solidFill>
                <a:effectLst/>
                <a:latin typeface="Calibri" charset="0"/>
                <a:ea typeface="Calibri" charset="0"/>
                <a:cs typeface="Times New Roman" charset="0"/>
              </a:rPr>
              <a:t>des séances en classes inversée (les étudiants prennent connaissance du cours en ligne avant la séance qui est consacrée aux précisions de cours nécessaires et au TD) à partir des cours et tutoriels de modèles disponibles en ligne et en Français et en anglais.</a:t>
            </a:r>
          </a:p>
          <a:p>
            <a:pPr lvl="1">
              <a:spcAft>
                <a:spcPts val="0"/>
              </a:spcAft>
              <a:buFont typeface="Courier New" charset="0"/>
              <a:buChar char="o"/>
            </a:pPr>
            <a:r>
              <a:rPr lang="fr-FR" sz="1000" dirty="0" smtClean="0">
                <a:solidFill>
                  <a:schemeClr val="tx1"/>
                </a:solidFill>
                <a:effectLst/>
                <a:latin typeface="Calibri" charset="0"/>
                <a:ea typeface="Calibri" charset="0"/>
                <a:cs typeface="Times New Roman" charset="0"/>
              </a:rPr>
              <a:t>des séances d’apprentissage par problème au cours desquelles les étudiants traite un problème réel en petits groupes de bout en bout guidés par l’enseignant </a:t>
            </a:r>
          </a:p>
          <a:p>
            <a:pPr marL="457200">
              <a:spcAft>
                <a:spcPts val="0"/>
              </a:spcAft>
            </a:pPr>
            <a:r>
              <a:rPr lang="fr-FR" sz="1000" dirty="0" smtClean="0">
                <a:solidFill>
                  <a:schemeClr val="tx1"/>
                </a:solidFill>
                <a:effectLst/>
                <a:latin typeface="Calibri" charset="0"/>
                <a:ea typeface="Calibri" charset="0"/>
                <a:cs typeface="Times New Roman" charset="0"/>
              </a:rPr>
              <a:t> </a:t>
            </a:r>
          </a:p>
          <a:p>
            <a:pPr marL="342900" lvl="0" indent="-342900">
              <a:spcAft>
                <a:spcPts val="0"/>
              </a:spcAft>
              <a:buFont typeface="Symbol" charset="2"/>
              <a:buChar char=""/>
            </a:pPr>
            <a:r>
              <a:rPr lang="fr-FR" sz="1000" dirty="0" smtClean="0">
                <a:solidFill>
                  <a:schemeClr val="tx1"/>
                </a:solidFill>
                <a:effectLst/>
                <a:latin typeface="Calibri" charset="0"/>
                <a:ea typeface="Calibri" charset="0"/>
                <a:cs typeface="Times New Roman" charset="0"/>
              </a:rPr>
              <a:t>Les séances de classes inversées se déroulent en 2 temps : </a:t>
            </a:r>
          </a:p>
          <a:p>
            <a:pPr lvl="1">
              <a:spcAft>
                <a:spcPts val="0"/>
              </a:spcAft>
              <a:buFont typeface="Courier New" charset="0"/>
              <a:buChar char="o"/>
            </a:pPr>
            <a:r>
              <a:rPr lang="fr-FR" sz="1000" dirty="0" smtClean="0">
                <a:solidFill>
                  <a:schemeClr val="tx1"/>
                </a:solidFill>
                <a:effectLst/>
                <a:latin typeface="Calibri" charset="0"/>
                <a:ea typeface="Calibri" charset="0"/>
                <a:cs typeface="Times New Roman" charset="0"/>
              </a:rPr>
              <a:t>Compléments de cours déterminés à partir d’une auto-évaluation faite à partir du cours disponible en ligne et des questions des étudiants (~1h)</a:t>
            </a:r>
          </a:p>
          <a:p>
            <a:pPr lvl="1">
              <a:spcAft>
                <a:spcPts val="0"/>
              </a:spcAft>
              <a:buFont typeface="Courier New" charset="0"/>
              <a:buChar char="o"/>
            </a:pPr>
            <a:r>
              <a:rPr lang="fr-FR" sz="1000" dirty="0" smtClean="0">
                <a:solidFill>
                  <a:schemeClr val="tx1"/>
                </a:solidFill>
                <a:effectLst/>
                <a:latin typeface="Calibri" charset="0"/>
                <a:ea typeface="Calibri" charset="0"/>
                <a:cs typeface="Times New Roman" charset="0"/>
              </a:rPr>
              <a:t>Mise en pratique autour d’un TD, étude de cas, exemples, … (~2h).</a:t>
            </a:r>
          </a:p>
          <a:p>
            <a:pPr marL="685800">
              <a:spcAft>
                <a:spcPts val="0"/>
              </a:spcAft>
            </a:pPr>
            <a:r>
              <a:rPr lang="fr-FR" sz="1000" dirty="0" smtClean="0">
                <a:solidFill>
                  <a:schemeClr val="tx1"/>
                </a:solidFill>
                <a:effectLst/>
                <a:latin typeface="Calibri" charset="0"/>
                <a:ea typeface="Calibri" charset="0"/>
                <a:cs typeface="Times New Roman" charset="0"/>
              </a:rPr>
              <a:t> </a:t>
            </a:r>
          </a:p>
          <a:p>
            <a:pPr marL="342900" lvl="0" indent="-342900">
              <a:spcAft>
                <a:spcPts val="0"/>
              </a:spcAft>
              <a:buFont typeface="Symbol" charset="2"/>
              <a:buChar char=""/>
            </a:pPr>
            <a:r>
              <a:rPr lang="fr-FR" sz="1000" dirty="0" smtClean="0">
                <a:solidFill>
                  <a:schemeClr val="tx1"/>
                </a:solidFill>
                <a:effectLst/>
                <a:latin typeface="Calibri" charset="0"/>
                <a:ea typeface="Calibri" charset="0"/>
                <a:cs typeface="Times New Roman" charset="0"/>
              </a:rPr>
              <a:t>Thématique et déroulé des séances : </a:t>
            </a:r>
          </a:p>
          <a:p>
            <a:pPr lvl="1">
              <a:spcAft>
                <a:spcPts val="0"/>
              </a:spcAft>
              <a:buFont typeface="Courier New" charset="0"/>
              <a:buChar char="o"/>
            </a:pPr>
            <a:r>
              <a:rPr lang="fr-FR" sz="1000" b="1" dirty="0" smtClean="0">
                <a:solidFill>
                  <a:schemeClr val="tx1"/>
                </a:solidFill>
                <a:effectLst/>
                <a:latin typeface="Calibri" charset="0"/>
                <a:ea typeface="Calibri" charset="0"/>
                <a:cs typeface="Times New Roman" charset="0"/>
              </a:rPr>
              <a:t>Séance 1 : Modélisation du climat.</a:t>
            </a:r>
            <a:r>
              <a:rPr lang="fr-FR" sz="1000" dirty="0" smtClean="0">
                <a:solidFill>
                  <a:schemeClr val="tx1"/>
                </a:solidFill>
                <a:effectLst/>
                <a:latin typeface="Calibri" charset="0"/>
                <a:ea typeface="Calibri" charset="0"/>
                <a:cs typeface="Times New Roman" charset="0"/>
              </a:rPr>
              <a:t> Tour d’horizon des modèles existants (conceptuels jusqu’à GCM), de leurs caractéristiques (entrées / physique / sorties / rétroactions), forces, faiblesses, et incertitudes. Présentation des portails de données (CMIP, DRIAS, …). Simulations simples à partir d’un modèle utilisable rapidement (conceptuel, OSCAR, </a:t>
            </a:r>
            <a:r>
              <a:rPr lang="fr-FR" sz="1000" dirty="0" err="1" smtClean="0">
                <a:solidFill>
                  <a:schemeClr val="tx1"/>
                </a:solidFill>
                <a:effectLst/>
                <a:latin typeface="Calibri" charset="0"/>
                <a:ea typeface="Calibri" charset="0"/>
                <a:cs typeface="Times New Roman" charset="0"/>
              </a:rPr>
              <a:t>loveclim</a:t>
            </a:r>
            <a:r>
              <a:rPr lang="fr-FR" sz="1000" dirty="0" smtClean="0">
                <a:solidFill>
                  <a:schemeClr val="tx1"/>
                </a:solidFill>
                <a:effectLst/>
                <a:latin typeface="Calibri" charset="0"/>
                <a:ea typeface="Calibri" charset="0"/>
                <a:cs typeface="Times New Roman" charset="0"/>
              </a:rPr>
              <a:t>, </a:t>
            </a:r>
            <a:r>
              <a:rPr lang="fr-FR" sz="1000" dirty="0" err="1" smtClean="0">
                <a:solidFill>
                  <a:schemeClr val="tx1"/>
                </a:solidFill>
                <a:effectLst/>
                <a:latin typeface="Calibri" charset="0"/>
                <a:ea typeface="Calibri" charset="0"/>
                <a:cs typeface="Times New Roman" charset="0"/>
              </a:rPr>
              <a:t>daisy</a:t>
            </a:r>
            <a:r>
              <a:rPr lang="fr-FR" sz="1000" dirty="0" smtClean="0">
                <a:solidFill>
                  <a:schemeClr val="tx1"/>
                </a:solidFill>
                <a:effectLst/>
                <a:latin typeface="Calibri" charset="0"/>
                <a:ea typeface="Calibri" charset="0"/>
                <a:cs typeface="Times New Roman" charset="0"/>
              </a:rPr>
              <a:t>-model, …) à partir de notebook e-python.</a:t>
            </a:r>
          </a:p>
          <a:p>
            <a:pPr marL="540385">
              <a:spcAft>
                <a:spcPts val="0"/>
              </a:spcAft>
            </a:pPr>
            <a:r>
              <a:rPr lang="fr-FR" sz="1000" dirty="0" smtClean="0">
                <a:solidFill>
                  <a:schemeClr val="tx1"/>
                </a:solidFill>
                <a:effectLst/>
                <a:latin typeface="Calibri" charset="0"/>
                <a:ea typeface="Calibri" charset="0"/>
                <a:cs typeface="Times New Roman" charset="0"/>
              </a:rPr>
              <a:t> </a:t>
            </a:r>
          </a:p>
          <a:p>
            <a:pPr lvl="1">
              <a:spcAft>
                <a:spcPts val="0"/>
              </a:spcAft>
              <a:buFont typeface="Courier New" charset="0"/>
              <a:buChar char="o"/>
            </a:pPr>
            <a:r>
              <a:rPr lang="fr-FR" sz="1000" b="1" dirty="0" smtClean="0">
                <a:solidFill>
                  <a:schemeClr val="tx1"/>
                </a:solidFill>
                <a:effectLst/>
                <a:latin typeface="Calibri" charset="0"/>
                <a:ea typeface="Calibri" charset="0"/>
                <a:cs typeface="Times New Roman" charset="0"/>
              </a:rPr>
              <a:t>Séance 2 : Comprendre les observations, les </a:t>
            </a:r>
            <a:r>
              <a:rPr lang="fr-FR" sz="1000" b="1" dirty="0" err="1" smtClean="0">
                <a:solidFill>
                  <a:schemeClr val="tx1"/>
                </a:solidFill>
                <a:effectLst/>
                <a:latin typeface="Calibri" charset="0"/>
                <a:ea typeface="Calibri" charset="0"/>
                <a:cs typeface="Times New Roman" charset="0"/>
              </a:rPr>
              <a:t>réanalyses</a:t>
            </a:r>
            <a:r>
              <a:rPr lang="fr-FR" sz="1000" b="1" dirty="0" smtClean="0">
                <a:solidFill>
                  <a:schemeClr val="tx1"/>
                </a:solidFill>
                <a:effectLst/>
                <a:latin typeface="Calibri" charset="0"/>
                <a:ea typeface="Calibri" charset="0"/>
                <a:cs typeface="Times New Roman" charset="0"/>
              </a:rPr>
              <a:t> et leurs incertitudes. </a:t>
            </a:r>
            <a:r>
              <a:rPr lang="fr-FR" sz="1000" dirty="0" smtClean="0">
                <a:solidFill>
                  <a:schemeClr val="tx1"/>
                </a:solidFill>
                <a:effectLst/>
                <a:latin typeface="Calibri" charset="0"/>
                <a:ea typeface="Calibri" charset="0"/>
                <a:cs typeface="Times New Roman" charset="0"/>
              </a:rPr>
              <a:t>Tour d’horizon des observations existantes (in-situ à </a:t>
            </a:r>
            <a:r>
              <a:rPr lang="fr-FR" sz="1000" dirty="0" err="1" smtClean="0">
                <a:solidFill>
                  <a:schemeClr val="tx1"/>
                </a:solidFill>
                <a:effectLst/>
                <a:latin typeface="Calibri" charset="0"/>
                <a:ea typeface="Calibri" charset="0"/>
                <a:cs typeface="Times New Roman" charset="0"/>
              </a:rPr>
              <a:t>Satelllite</a:t>
            </a:r>
            <a:r>
              <a:rPr lang="fr-FR" sz="1000" dirty="0" smtClean="0">
                <a:solidFill>
                  <a:schemeClr val="tx1"/>
                </a:solidFill>
                <a:effectLst/>
                <a:latin typeface="Calibri" charset="0"/>
                <a:ea typeface="Calibri" charset="0"/>
                <a:cs typeface="Times New Roman" charset="0"/>
              </a:rPr>
              <a:t>), des analyses météorologiques qui en sont faites et de leurs incertitudes.</a:t>
            </a:r>
          </a:p>
          <a:p>
            <a:pPr marL="540385">
              <a:spcAft>
                <a:spcPts val="0"/>
              </a:spcAft>
            </a:pPr>
            <a:r>
              <a:rPr lang="fr-FR" sz="1000" dirty="0" smtClean="0">
                <a:solidFill>
                  <a:schemeClr val="tx1"/>
                </a:solidFill>
                <a:effectLst/>
                <a:latin typeface="Calibri" charset="0"/>
                <a:ea typeface="Calibri" charset="0"/>
                <a:cs typeface="Times New Roman" charset="0"/>
              </a:rPr>
              <a:t> </a:t>
            </a:r>
          </a:p>
          <a:p>
            <a:pPr lvl="1">
              <a:spcAft>
                <a:spcPts val="0"/>
              </a:spcAft>
              <a:buFont typeface="Courier New" charset="0"/>
              <a:buChar char="o"/>
            </a:pPr>
            <a:r>
              <a:rPr lang="fr-FR" sz="1000" b="1" dirty="0" smtClean="0">
                <a:solidFill>
                  <a:schemeClr val="tx1"/>
                </a:solidFill>
                <a:effectLst/>
                <a:latin typeface="Calibri" charset="0"/>
                <a:ea typeface="Calibri" charset="0"/>
                <a:cs typeface="Times New Roman" charset="0"/>
              </a:rPr>
              <a:t>Séance 3 : Expression des besoins</a:t>
            </a:r>
            <a:r>
              <a:rPr lang="fr-FR" sz="1000" dirty="0" smtClean="0">
                <a:solidFill>
                  <a:schemeClr val="tx1"/>
                </a:solidFill>
                <a:effectLst/>
                <a:latin typeface="Calibri" charset="0"/>
                <a:ea typeface="Calibri" charset="0"/>
                <a:cs typeface="Times New Roman" charset="0"/>
              </a:rPr>
              <a:t>. Quels besoins en services climatiques pour quel public (secteurs d’activités, décideurs politiques, …) en fonction de l’échelle spatiale visée (du territoire agricole ou urbain jusqu’au global en passant par le national/européen) et temporelle (10-30 ans importance des modèles et des processus physiques naturel versus anthropiques et 50-100 ans importance des scenarios socio-économiques). A partir des ressources internet et fournies par l’enseignant, les étudiants construisent en séance avec l’enseignant une matrice des besoins (échelle de temps versus échelle d’espace).</a:t>
            </a:r>
          </a:p>
          <a:p>
            <a:pPr>
              <a:spcAft>
                <a:spcPts val="0"/>
              </a:spcAft>
            </a:pPr>
            <a:r>
              <a:rPr lang="fr-FR" sz="1000" dirty="0" smtClean="0">
                <a:solidFill>
                  <a:schemeClr val="tx1"/>
                </a:solidFill>
                <a:effectLst/>
                <a:latin typeface="Calibri" charset="0"/>
                <a:ea typeface="Calibri" charset="0"/>
                <a:cs typeface="Times New Roman" charset="0"/>
              </a:rPr>
              <a:t> </a:t>
            </a:r>
          </a:p>
          <a:p>
            <a:pPr lvl="1">
              <a:spcAft>
                <a:spcPts val="0"/>
              </a:spcAft>
              <a:buFont typeface="Courier New" charset="0"/>
              <a:buChar char="o"/>
            </a:pPr>
            <a:r>
              <a:rPr lang="fr-FR" sz="1000" b="1" dirty="0" smtClean="0">
                <a:solidFill>
                  <a:schemeClr val="tx1"/>
                </a:solidFill>
                <a:effectLst/>
                <a:latin typeface="Calibri" charset="0"/>
                <a:ea typeface="Calibri" charset="0"/>
                <a:cs typeface="Times New Roman" charset="0"/>
              </a:rPr>
              <a:t>Séance 4 et 5 : Méthodes et outils</a:t>
            </a:r>
            <a:r>
              <a:rPr lang="fr-FR" sz="1000" dirty="0" smtClean="0">
                <a:solidFill>
                  <a:schemeClr val="tx1"/>
                </a:solidFill>
                <a:effectLst/>
                <a:latin typeface="Calibri" charset="0"/>
                <a:ea typeface="Calibri" charset="0"/>
                <a:cs typeface="Times New Roman" charset="0"/>
              </a:rPr>
              <a:t>. Comment répondre aux besoins en services climatiques ? Quels outils numériques, statistiques, observationnels utiliser ? A partir des caractéristiques des principales méthodes de descente d’échelle statistiques ou numériques, et des méthodes d’attribution, des méthodes de </a:t>
            </a:r>
            <a:r>
              <a:rPr lang="fr-FR" sz="1000" dirty="0" err="1" smtClean="0">
                <a:solidFill>
                  <a:schemeClr val="tx1"/>
                </a:solidFill>
                <a:effectLst/>
                <a:latin typeface="Calibri" charset="0"/>
                <a:ea typeface="Calibri" charset="0"/>
                <a:cs typeface="Times New Roman" charset="0"/>
              </a:rPr>
              <a:t>corretion</a:t>
            </a:r>
            <a:r>
              <a:rPr lang="fr-FR" sz="1000" dirty="0" smtClean="0">
                <a:solidFill>
                  <a:schemeClr val="tx1"/>
                </a:solidFill>
                <a:effectLst/>
                <a:latin typeface="Calibri" charset="0"/>
                <a:ea typeface="Calibri" charset="0"/>
                <a:cs typeface="Times New Roman" charset="0"/>
              </a:rPr>
              <a:t>/</a:t>
            </a:r>
            <a:r>
              <a:rPr lang="fr-FR" sz="1000" dirty="0" err="1" smtClean="0">
                <a:solidFill>
                  <a:schemeClr val="tx1"/>
                </a:solidFill>
                <a:effectLst/>
                <a:latin typeface="Calibri" charset="0"/>
                <a:ea typeface="Calibri" charset="0"/>
                <a:cs typeface="Times New Roman" charset="0"/>
              </a:rPr>
              <a:t>débiasage</a:t>
            </a:r>
            <a:r>
              <a:rPr lang="fr-FR" sz="1000" dirty="0" smtClean="0">
                <a:solidFill>
                  <a:schemeClr val="tx1"/>
                </a:solidFill>
                <a:effectLst/>
                <a:latin typeface="Calibri" charset="0"/>
                <a:ea typeface="Calibri" charset="0"/>
                <a:cs typeface="Times New Roman" charset="0"/>
              </a:rPr>
              <a:t>, les étudiants établissent une matrice des méthodes et outils répondant à la matrice des besoins vue en séance 2. Etant donnée la variété et complexité des méthodes, 2 séances semblent nécessaires.</a:t>
            </a:r>
          </a:p>
          <a:p>
            <a:pPr>
              <a:spcAft>
                <a:spcPts val="0"/>
              </a:spcAft>
            </a:pPr>
            <a:r>
              <a:rPr lang="fr-FR" sz="1000" dirty="0" smtClean="0">
                <a:solidFill>
                  <a:schemeClr val="tx1"/>
                </a:solidFill>
                <a:effectLst/>
                <a:latin typeface="Calibri" charset="0"/>
                <a:ea typeface="Calibri" charset="0"/>
                <a:cs typeface="Times New Roman" charset="0"/>
              </a:rPr>
              <a:t> </a:t>
            </a:r>
          </a:p>
          <a:p>
            <a:pPr lvl="1">
              <a:spcAft>
                <a:spcPts val="0"/>
              </a:spcAft>
              <a:buFont typeface="Courier New" charset="0"/>
              <a:buChar char="o"/>
            </a:pPr>
            <a:r>
              <a:rPr lang="fr-FR" sz="1000" b="1" dirty="0" smtClean="0">
                <a:solidFill>
                  <a:schemeClr val="tx1"/>
                </a:solidFill>
                <a:effectLst/>
                <a:latin typeface="Calibri" charset="0"/>
                <a:ea typeface="Calibri" charset="0"/>
                <a:cs typeface="Times New Roman" charset="0"/>
              </a:rPr>
              <a:t>Séance 6 &amp; 7 : Apprentissage par problème</a:t>
            </a:r>
            <a:r>
              <a:rPr lang="fr-FR" sz="1000" dirty="0" smtClean="0">
                <a:solidFill>
                  <a:schemeClr val="tx1"/>
                </a:solidFill>
                <a:effectLst/>
                <a:latin typeface="Calibri" charset="0"/>
                <a:ea typeface="Calibri" charset="0"/>
                <a:cs typeface="Times New Roman" charset="0"/>
              </a:rPr>
              <a:t> : Traitement de la chaine complète du besoin au service autour d’un cas simple préparé par l’enseignant, s’appuyant par exemple sur les travaux menés dans la partie recherche du projet. Les étudiants passent au travers des différentes étapes guidés par l’enseignant qui fait des points de cours quand cela est nécessaire. Ces séances incluent des parties de cours précisant méthodes et outils, une partie pratique sur ordinateur avec utilisation de sorties d’un modèle climatique pour produire un indicateur pouvant servir de base pour un service climatique. Une restitution sera effectuée par chaque groupe lors de la dernière séance.</a:t>
            </a:r>
          </a:p>
          <a:p>
            <a:pPr>
              <a:spcAft>
                <a:spcPts val="0"/>
              </a:spcAft>
            </a:pPr>
            <a:r>
              <a:rPr lang="fr-FR" sz="1000" dirty="0" smtClean="0">
                <a:solidFill>
                  <a:schemeClr val="tx1"/>
                </a:solidFill>
                <a:effectLst/>
                <a:latin typeface="Calibri" charset="0"/>
                <a:ea typeface="Calibri" charset="0"/>
                <a:cs typeface="Times New Roman" charset="0"/>
              </a:rPr>
              <a:t> </a:t>
            </a:r>
          </a:p>
          <a:p>
            <a:pPr lvl="1">
              <a:spcAft>
                <a:spcPts val="0"/>
              </a:spcAft>
              <a:buFont typeface="Courier New" charset="0"/>
              <a:buChar char="o"/>
            </a:pPr>
            <a:r>
              <a:rPr lang="fr-FR" sz="1000" b="1" dirty="0" smtClean="0">
                <a:solidFill>
                  <a:schemeClr val="tx1"/>
                </a:solidFill>
                <a:effectLst/>
                <a:latin typeface="Calibri" charset="0"/>
                <a:ea typeface="Calibri" charset="0"/>
                <a:cs typeface="Times New Roman" charset="0"/>
              </a:rPr>
              <a:t>Séance 8 : Lien la recherche.</a:t>
            </a:r>
            <a:r>
              <a:rPr lang="fr-FR" sz="1000" dirty="0" smtClean="0">
                <a:solidFill>
                  <a:schemeClr val="tx1"/>
                </a:solidFill>
                <a:effectLst/>
                <a:latin typeface="Calibri" charset="0"/>
                <a:ea typeface="Calibri" charset="0"/>
                <a:cs typeface="Times New Roman" charset="0"/>
              </a:rPr>
              <a:t> Séminaire(s) illustrant un service climatique existant ou en projet au niveau recherche. Le contenu pourra être extrait des différents </a:t>
            </a:r>
            <a:r>
              <a:rPr lang="fr-FR" sz="1000" dirty="0" err="1" smtClean="0">
                <a:solidFill>
                  <a:schemeClr val="tx1"/>
                </a:solidFill>
                <a:effectLst/>
                <a:latin typeface="Calibri" charset="0"/>
                <a:ea typeface="Calibri" charset="0"/>
                <a:cs typeface="Times New Roman" charset="0"/>
              </a:rPr>
              <a:t>WPs</a:t>
            </a:r>
            <a:r>
              <a:rPr lang="fr-FR" sz="1000" dirty="0" smtClean="0">
                <a:solidFill>
                  <a:schemeClr val="tx1"/>
                </a:solidFill>
                <a:effectLst/>
                <a:latin typeface="Calibri" charset="0"/>
                <a:ea typeface="Calibri" charset="0"/>
                <a:cs typeface="Times New Roman" charset="0"/>
              </a:rPr>
              <a:t> du projet, notamment sur les démonstrateurs (WP4).</a:t>
            </a:r>
            <a:endParaRPr lang="fr-FR" sz="1000" dirty="0">
              <a:solidFill>
                <a:schemeClr val="tx1"/>
              </a:solidFill>
              <a:effectLst/>
              <a:latin typeface="Calibri" charset="0"/>
              <a:ea typeface="Calibri" charset="0"/>
              <a:cs typeface="Times New Roman" charset="0"/>
            </a:endParaRPr>
          </a:p>
        </p:txBody>
      </p:sp>
    </p:spTree>
    <p:extLst>
      <p:ext uri="{BB962C8B-B14F-4D97-AF65-F5344CB8AC3E}">
        <p14:creationId xmlns:p14="http://schemas.microsoft.com/office/powerpoint/2010/main" val="73985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Espace réservé du pied de page 3"/>
          <p:cNvSpPr>
            <a:spLocks noGrp="1"/>
          </p:cNvSpPr>
          <p:nvPr>
            <p:ph type="ftr" idx="10"/>
          </p:nvPr>
        </p:nvSpPr>
        <p:spPr/>
        <p:txBody>
          <a:bodyPr/>
          <a:lstStyle/>
          <a:p>
            <a:r>
              <a:rPr lang="fr-FR" altLang="fr-FR"/>
              <a:t>Services Climatiques - Météo-France - 2017</a:t>
            </a:r>
          </a:p>
          <a:p>
            <a:endParaRPr lang="fr-FR" altLang="fr-FR"/>
          </a:p>
        </p:txBody>
      </p:sp>
      <p:sp>
        <p:nvSpPr>
          <p:cNvPr id="6145" name="Rectangle 1"/>
          <p:cNvSpPr>
            <a:spLocks noGrp="1" noChangeArrowheads="1"/>
          </p:cNvSpPr>
          <p:nvPr>
            <p:ph type="title" idx="4294967295"/>
          </p:nvPr>
        </p:nvSpPr>
        <p:spPr>
          <a:xfrm>
            <a:off x="457200" y="274638"/>
            <a:ext cx="8228013" cy="560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a:t>L’ingénieur de l’ENM : un ingénieur, expert des sciences météo-climatiques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4887913" cy="482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196975"/>
            <a:ext cx="2566987" cy="3713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idx="10"/>
          </p:nvPr>
        </p:nvSpPr>
        <p:spPr/>
        <p:txBody>
          <a:bodyPr/>
          <a:lstStyle/>
          <a:p>
            <a:r>
              <a:rPr lang="fr-FR" altLang="fr-FR"/>
              <a:t>Services Climatiques - Météo-France - 2017</a:t>
            </a:r>
          </a:p>
          <a:p>
            <a:endParaRPr lang="fr-FR" altLang="fr-FR"/>
          </a:p>
        </p:txBody>
      </p:sp>
      <p:sp>
        <p:nvSpPr>
          <p:cNvPr id="7169" name="Rectangle 1"/>
          <p:cNvSpPr>
            <a:spLocks noGrp="1" noChangeArrowheads="1"/>
          </p:cNvSpPr>
          <p:nvPr>
            <p:ph type="title" idx="4294967295"/>
          </p:nvPr>
        </p:nvSpPr>
        <p:spPr>
          <a:xfrm>
            <a:off x="457200" y="274638"/>
            <a:ext cx="8228013" cy="560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a:t>L’ingénieur de l’ENM : un ingénieur, expert des sciences météo-climatiques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196975"/>
            <a:ext cx="6148388" cy="482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idx="10"/>
          </p:nvPr>
        </p:nvSpPr>
        <p:spPr/>
        <p:txBody>
          <a:bodyPr/>
          <a:lstStyle/>
          <a:p>
            <a:r>
              <a:rPr lang="fr-FR" altLang="fr-FR"/>
              <a:t>Services Climatiques - Météo-France - 2017</a:t>
            </a:r>
          </a:p>
          <a:p>
            <a:endParaRPr lang="fr-FR" altLang="fr-FR"/>
          </a:p>
        </p:txBody>
      </p:sp>
      <p:sp>
        <p:nvSpPr>
          <p:cNvPr id="8193" name="Rectangle 1"/>
          <p:cNvSpPr>
            <a:spLocks noGrp="1" noChangeArrowheads="1"/>
          </p:cNvSpPr>
          <p:nvPr>
            <p:ph type="title" idx="4294967295"/>
          </p:nvPr>
        </p:nvSpPr>
        <p:spPr>
          <a:xfrm>
            <a:off x="457200" y="274638"/>
            <a:ext cx="8229600" cy="561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t>Formation continue: CICCLADE</a:t>
            </a:r>
          </a:p>
        </p:txBody>
      </p:sp>
      <p:sp>
        <p:nvSpPr>
          <p:cNvPr id="8194" name="Rectangle 2"/>
          <p:cNvSpPr>
            <a:spLocks noGrp="1" noChangeArrowheads="1"/>
          </p:cNvSpPr>
          <p:nvPr>
            <p:ph type="body" idx="1"/>
          </p:nvPr>
        </p:nvSpPr>
        <p:spPr>
          <a:xfrm>
            <a:off x="468313" y="1196975"/>
            <a:ext cx="8229600" cy="4824413"/>
          </a:xfrm>
          <a:ln/>
        </p:spPr>
        <p:txBody>
          <a:bodyPr/>
          <a:lstStyle/>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2011- 2015: réalisation de FAD « changement climatique » interne à Météo-France ; ouverte à l’externe depuis 2016.</a:t>
            </a: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Formation de 30 H sur 2 mois ouverte à tout public , niveau Bac+ 2</a:t>
            </a: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Blended: réunions synchrones Web + visio travail à distance en autonomie, plus 1 journée de fin en présentiel sur utilisation de DRIAS (TD de 7h), et suivi par des tuteurs dans chaque région.</a:t>
            </a: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Cours enregistrés: experts du climat à Météo-France et enseignants de l’ENM</a:t>
            </a: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Supports: plate forme Moodle: scorm, forum, FAQ,</a:t>
            </a: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16 stagiaires en 2016 et 30 en 2017. </a:t>
            </a: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Retours d’évaluation excellents: 17,5 /20 en 2016, et 17,6/20 en 2017</a:t>
            </a:r>
          </a:p>
          <a:p>
            <a:pPr marL="739775" lvl="1" indent="-282575">
              <a:buFont typeface="Wingdings" charset="2"/>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endParaRPr lang="fr-FR" altLang="fr-F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Participants issus de  </a:t>
            </a:r>
          </a:p>
          <a:p>
            <a:pPr lvl="2" indent="-227013">
              <a:buClrTx/>
              <a:buFontTx/>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PACIFICA, MEEM, SETEC, AGENCE DU RHONE,CEREMA, Lille METROPOLE, ONF, Agences de l’Eau, BFMTV, Conseils Départementaux, Ministères, DREAL, Communautés d’agglomération, VEOLIA, DDT, ORANGE,…</a:t>
            </a:r>
          </a:p>
          <a:p>
            <a:pPr marL="741363" lvl="1" indent="-282575">
              <a:buClrTx/>
              <a:buFontTx/>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endParaRPr lang="fr-FR" altLang="fr-FR"/>
          </a:p>
          <a:p>
            <a:pPr marL="739775" lvl="1" indent="-282575">
              <a:buFont typeface="Wingdings" charset="2"/>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fr-FR" altLang="fr-FR"/>
              <a:t>Prochaine édition au printemps 2018.</a:t>
            </a:r>
          </a:p>
          <a:p>
            <a:pPr marL="739775" lvl="1" indent="-282575">
              <a:buFont typeface="Wingdings" charset="2"/>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endParaRPr lang="fr-FR" altLang="fr-FR"/>
          </a:p>
          <a:p>
            <a:pPr marL="741363" lvl="1" indent="-282575">
              <a:buClrTx/>
              <a:buFontTx/>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endParaRPr lang="fr-FR" altLang="fr-FR"/>
          </a:p>
          <a:p>
            <a:pPr marL="741363" lvl="1" indent="-282575">
              <a:buClrTx/>
              <a:buFontTx/>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endParaRPr lang="fr-FR" altLang="fr-FR"/>
          </a:p>
          <a:p>
            <a:pPr indent="-339725">
              <a:buClrTx/>
              <a:buFontTx/>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endParaRPr lang="fr-FR" alt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idx="10"/>
          </p:nvPr>
        </p:nvSpPr>
        <p:spPr/>
        <p:txBody>
          <a:bodyPr/>
          <a:lstStyle/>
          <a:p>
            <a:r>
              <a:rPr lang="fr-FR" altLang="fr-FR"/>
              <a:t>Services Climatiques - Météo-France - 2017</a:t>
            </a:r>
          </a:p>
          <a:p>
            <a:endParaRPr lang="fr-FR" altLang="fr-FR"/>
          </a:p>
        </p:txBody>
      </p:sp>
      <p:sp>
        <p:nvSpPr>
          <p:cNvPr id="9217" name="Rectangle 1"/>
          <p:cNvSpPr>
            <a:spLocks noGrp="1" noChangeArrowheads="1"/>
          </p:cNvSpPr>
          <p:nvPr>
            <p:ph type="title" idx="4294967295"/>
          </p:nvPr>
        </p:nvSpPr>
        <p:spPr>
          <a:xfrm>
            <a:off x="457200" y="274638"/>
            <a:ext cx="8229600" cy="561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t>En ligne</a:t>
            </a:r>
          </a:p>
        </p:txBody>
      </p:sp>
      <p:sp>
        <p:nvSpPr>
          <p:cNvPr id="9218" name="Rectangle 2"/>
          <p:cNvSpPr>
            <a:spLocks noGrp="1" noChangeArrowheads="1"/>
          </p:cNvSpPr>
          <p:nvPr>
            <p:ph type="body" idx="1"/>
          </p:nvPr>
        </p:nvSpPr>
        <p:spPr>
          <a:xfrm>
            <a:off x="468313" y="1196975"/>
            <a:ext cx="8135937" cy="4824413"/>
          </a:xfrm>
          <a:ln/>
        </p:spPr>
        <p:txBody>
          <a:bodyPr/>
          <a:lstStyle/>
          <a:p>
            <a:pPr marL="741363" lvl="1" indent="-282575">
              <a:spcBef>
                <a:spcPts val="350"/>
              </a:spcBef>
              <a:buClrTx/>
              <a:buFontTx/>
              <a:buNone/>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fr-FR" altLang="fr-FR" sz="1400"/>
          </a:p>
          <a:p>
            <a:pPr marL="0" indent="0">
              <a:spcBef>
                <a:spcPts val="500"/>
              </a:spcBef>
              <a:buClrTx/>
              <a:buFontTx/>
              <a:buNone/>
              <a:tabLst>
                <a:tab pos="741363"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endParaRPr lang="fr-FR" altLang="fr-FR" sz="1400"/>
          </a:p>
        </p:txBody>
      </p:sp>
      <p:sp>
        <p:nvSpPr>
          <p:cNvPr id="9219" name="Text Box 3"/>
          <p:cNvSpPr txBox="1">
            <a:spLocks noChangeArrowheads="1"/>
          </p:cNvSpPr>
          <p:nvPr/>
        </p:nvSpPr>
        <p:spPr bwMode="auto">
          <a:xfrm>
            <a:off x="2714625" y="3168650"/>
            <a:ext cx="3432175"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111111"/>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9pPr>
          </a:lstStyle>
          <a:p>
            <a:r>
              <a:rPr lang="fr-FR" altLang="fr-FR" sz="2000">
                <a:solidFill>
                  <a:srgbClr val="CCCCFF"/>
                </a:solidFill>
                <a:hlinkClick r:id="rId3"/>
              </a:rPr>
              <a:t>https://cicclade.enm.meteo.fr</a:t>
            </a:r>
          </a:p>
          <a:p>
            <a:pPr>
              <a:buClrTx/>
              <a:buFontTx/>
              <a:buNone/>
            </a:pPr>
            <a:endParaRPr lang="fr-FR" altLang="fr-FR">
              <a:solidFill>
                <a:srgbClr val="FFFFFF"/>
              </a:solidFill>
            </a:endParaRPr>
          </a:p>
          <a:p>
            <a:pPr>
              <a:buClrTx/>
              <a:buFontTx/>
              <a:buNone/>
            </a:pPr>
            <a:endParaRPr lang="fr-FR" altLang="fr-FR">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Espace réservé du pied de page 4"/>
          <p:cNvSpPr>
            <a:spLocks noGrp="1"/>
          </p:cNvSpPr>
          <p:nvPr>
            <p:ph type="ftr" idx="10"/>
          </p:nvPr>
        </p:nvSpPr>
        <p:spPr/>
        <p:txBody>
          <a:bodyPr/>
          <a:lstStyle/>
          <a:p>
            <a:r>
              <a:rPr lang="fr-FR" altLang="fr-FR"/>
              <a:t>Services Climatiques - Météo-France - 2017</a:t>
            </a:r>
          </a:p>
          <a:p>
            <a:endParaRPr lang="fr-FR" altLang="fr-FR"/>
          </a:p>
        </p:txBody>
      </p:sp>
      <p:sp>
        <p:nvSpPr>
          <p:cNvPr id="10241" name="Rectangle 1"/>
          <p:cNvSpPr>
            <a:spLocks noGrp="1" noChangeArrowheads="1"/>
          </p:cNvSpPr>
          <p:nvPr>
            <p:ph type="title" idx="4294967295"/>
          </p:nvPr>
        </p:nvSpPr>
        <p:spPr>
          <a:xfrm>
            <a:off x="457200" y="274638"/>
            <a:ext cx="8229600" cy="561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t>Informations générales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0"/>
            <a:ext cx="9072562" cy="6218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3CFF7"/>
            </a:gs>
            <a:gs pos="100000">
              <a:srgbClr val="FFE3AB"/>
            </a:gs>
          </a:gsLst>
          <a:lin ang="5400000" scaled="1"/>
        </a:gradFill>
        <a:effectLst/>
      </p:bgPr>
    </p:bg>
    <p:spTree>
      <p:nvGrpSpPr>
        <p:cNvPr id="1" name=""/>
        <p:cNvGrpSpPr/>
        <p:nvPr/>
      </p:nvGrpSpPr>
      <p:grpSpPr>
        <a:xfrm>
          <a:off x="0" y="0"/>
          <a:ext cx="0" cy="0"/>
          <a:chOff x="0" y="0"/>
          <a:chExt cx="0" cy="0"/>
        </a:xfrm>
      </p:grpSpPr>
      <p:sp>
        <p:nvSpPr>
          <p:cNvPr id="4" name="Espace réservé du pied de page 2"/>
          <p:cNvSpPr>
            <a:spLocks noGrp="1"/>
          </p:cNvSpPr>
          <p:nvPr>
            <p:ph type="ftr" idx="10"/>
          </p:nvPr>
        </p:nvSpPr>
        <p:spPr/>
        <p:txBody>
          <a:bodyPr/>
          <a:lstStyle/>
          <a:p>
            <a:r>
              <a:rPr lang="fr-FR" altLang="fr-FR" dirty="0" err="1" smtClean="0"/>
              <a:t>Labex</a:t>
            </a:r>
            <a:r>
              <a:rPr lang="fr-FR" altLang="fr-FR" dirty="0" smtClean="0"/>
              <a:t> L-IPSL</a:t>
            </a:r>
            <a:endParaRPr lang="fr-FR" altLang="fr-FR" dirty="0"/>
          </a:p>
          <a:p>
            <a:endParaRPr lang="fr-FR" altLang="fr-FR" dirty="0"/>
          </a:p>
        </p:txBody>
      </p:sp>
      <p:sp>
        <p:nvSpPr>
          <p:cNvPr id="5121" name="Rectangle 1"/>
          <p:cNvSpPr>
            <a:spLocks noGrp="1" noChangeArrowheads="1"/>
          </p:cNvSpPr>
          <p:nvPr>
            <p:ph type="subTitle" idx="4294967295"/>
          </p:nvPr>
        </p:nvSpPr>
        <p:spPr>
          <a:xfrm>
            <a:off x="1403350" y="3860800"/>
            <a:ext cx="6400800" cy="1752600"/>
          </a:xfrm>
          <a:ln/>
        </p:spPr>
        <p:txBody>
          <a:bodyPr anchor="t"/>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800">
              <a:solidFill>
                <a:srgbClr val="000000"/>
              </a:solidFill>
            </a:endParaRPr>
          </a:p>
        </p:txBody>
      </p:sp>
      <p:sp>
        <p:nvSpPr>
          <p:cNvPr id="5122" name="Text Box 2"/>
          <p:cNvSpPr txBox="1">
            <a:spLocks noChangeArrowheads="1"/>
          </p:cNvSpPr>
          <p:nvPr/>
        </p:nvSpPr>
        <p:spPr bwMode="auto">
          <a:xfrm>
            <a:off x="1187450" y="1773238"/>
            <a:ext cx="6842125" cy="2608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Arial" charset="0"/>
                <a:cs typeface="Arial" charset="0"/>
              </a:defRPr>
            </a:lvl9pPr>
          </a:lstStyle>
          <a:p>
            <a:pPr algn="ctr">
              <a:spcBef>
                <a:spcPts val="1250"/>
              </a:spcBef>
              <a:buClrTx/>
              <a:buFontTx/>
              <a:buNone/>
            </a:pPr>
            <a:r>
              <a:rPr lang="fr-FR" altLang="fr-FR" sz="2000" dirty="0">
                <a:solidFill>
                  <a:srgbClr val="FF3300"/>
                </a:solidFill>
              </a:rPr>
              <a:t>Formation Initiale</a:t>
            </a:r>
          </a:p>
          <a:p>
            <a:pPr algn="ctr">
              <a:spcBef>
                <a:spcPts val="1250"/>
              </a:spcBef>
              <a:buClrTx/>
              <a:buFontTx/>
              <a:buNone/>
            </a:pPr>
            <a:r>
              <a:rPr lang="fr-FR" altLang="fr-FR" sz="2000" dirty="0" smtClean="0">
                <a:solidFill>
                  <a:srgbClr val="3333CC"/>
                </a:solidFill>
              </a:rPr>
              <a:t>Un ensemble de masters franciliens sur le climat et l’environnement </a:t>
            </a:r>
            <a:endParaRPr lang="fr-FR" altLang="fr-FR" sz="2000" dirty="0">
              <a:solidFill>
                <a:srgbClr val="3333CC"/>
              </a:solidFill>
            </a:endParaRPr>
          </a:p>
          <a:p>
            <a:pPr algn="ctr">
              <a:spcBef>
                <a:spcPts val="1250"/>
              </a:spcBef>
              <a:buClrTx/>
              <a:buFontTx/>
              <a:buNone/>
            </a:pPr>
            <a:endParaRPr lang="fr-FR" altLang="fr-FR" sz="2000" dirty="0">
              <a:solidFill>
                <a:srgbClr val="3333CC"/>
              </a:solidFill>
            </a:endParaRPr>
          </a:p>
          <a:p>
            <a:pPr algn="ctr">
              <a:spcBef>
                <a:spcPts val="1250"/>
              </a:spcBef>
              <a:buClrTx/>
              <a:buFontTx/>
              <a:buNone/>
            </a:pPr>
            <a:r>
              <a:rPr lang="fr-FR" altLang="fr-FR" sz="2000" dirty="0">
                <a:solidFill>
                  <a:srgbClr val="FF3300"/>
                </a:solidFill>
              </a:rPr>
              <a:t>Formation </a:t>
            </a:r>
            <a:r>
              <a:rPr lang="fr-FR" altLang="fr-FR" sz="2000" dirty="0" smtClean="0">
                <a:solidFill>
                  <a:srgbClr val="FF3300"/>
                </a:solidFill>
              </a:rPr>
              <a:t>professionnelle</a:t>
            </a:r>
          </a:p>
          <a:p>
            <a:pPr algn="ctr">
              <a:spcBef>
                <a:spcPts val="1250"/>
              </a:spcBef>
              <a:buClrTx/>
              <a:buFontTx/>
              <a:buNone/>
            </a:pPr>
            <a:r>
              <a:rPr lang="fr-FR" altLang="fr-FR" sz="2000" dirty="0" smtClean="0">
                <a:solidFill>
                  <a:schemeClr val="accent6"/>
                </a:solidFill>
              </a:rPr>
              <a:t>Des sessions courtes pour les entreprises</a:t>
            </a:r>
            <a:endParaRPr lang="fr-FR" altLang="fr-FR" sz="2000" dirty="0">
              <a:solidFill>
                <a:schemeClr val="accent6"/>
              </a:solidFill>
            </a:endParaRPr>
          </a:p>
        </p:txBody>
      </p:sp>
      <p:pic>
        <p:nvPicPr>
          <p:cNvPr id="19458" name="Picture 2" descr="ésultat de recherche d'images pour &quot;logo labex l ipsl&quo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265" y="5328703"/>
            <a:ext cx="1872208" cy="134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383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ous-titre 2"/>
          <p:cNvSpPr>
            <a:spLocks noGrp="1"/>
          </p:cNvSpPr>
          <p:nvPr>
            <p:ph type="subTitle" idx="1"/>
          </p:nvPr>
        </p:nvSpPr>
        <p:spPr bwMode="auto">
          <a:xfrm>
            <a:off x="755576" y="765175"/>
            <a:ext cx="8405887"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fr-FR" altLang="fr-FR" dirty="0">
                <a:ea typeface="ＭＳ Ｐゴシック" charset="-128"/>
              </a:rPr>
              <a:t>Développer la formation </a:t>
            </a:r>
            <a:r>
              <a:rPr lang="fr-FR" altLang="fr-FR" dirty="0" smtClean="0">
                <a:ea typeface="ＭＳ Ｐゴシック" charset="-128"/>
              </a:rPr>
              <a:t>francilienne sur </a:t>
            </a:r>
            <a:r>
              <a:rPr lang="fr-FR" altLang="fr-FR" dirty="0">
                <a:ea typeface="ＭＳ Ｐゴシック" charset="-128"/>
              </a:rPr>
              <a:t>le climat </a:t>
            </a:r>
            <a:endParaRPr lang="fr-FR" altLang="fr-FR" dirty="0" smtClean="0">
              <a:ea typeface="ＭＳ Ｐゴシック" charset="-128"/>
            </a:endParaRPr>
          </a:p>
          <a:p>
            <a:pPr algn="r" eaLnBrk="1" hangingPunct="1"/>
            <a:r>
              <a:rPr lang="fr-FR" altLang="fr-FR" dirty="0" smtClean="0">
                <a:ea typeface="ＭＳ Ｐゴシック" charset="-128"/>
              </a:rPr>
              <a:t>et l’</a:t>
            </a:r>
            <a:r>
              <a:rPr lang="fr-FR" altLang="ja-JP" dirty="0" smtClean="0">
                <a:ea typeface="ＭＳ Ｐゴシック" charset="-128"/>
              </a:rPr>
              <a:t>environnement</a:t>
            </a:r>
            <a:endParaRPr lang="fr-FR" altLang="fr-FR" dirty="0">
              <a:ea typeface="ＭＳ Ｐゴシック" charset="-128"/>
            </a:endParaRPr>
          </a:p>
        </p:txBody>
      </p:sp>
      <p:sp>
        <p:nvSpPr>
          <p:cNvPr id="13314" name="Rectangle 188"/>
          <p:cNvSpPr>
            <a:spLocks noChangeArrowheads="1"/>
          </p:cNvSpPr>
          <p:nvPr/>
        </p:nvSpPr>
        <p:spPr bwMode="auto">
          <a:xfrm>
            <a:off x="33338" y="1219200"/>
            <a:ext cx="9110662"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lvl="1" eaLnBrk="1" hangingPunct="1">
              <a:lnSpc>
                <a:spcPct val="120000"/>
              </a:lnSpc>
              <a:spcBef>
                <a:spcPct val="20000"/>
              </a:spcBef>
              <a:buClr>
                <a:srgbClr val="538DBF"/>
              </a:buClr>
              <a:buFont typeface="Wingdings" charset="2"/>
              <a:buChar char="q"/>
            </a:pPr>
            <a:endParaRPr lang="fr-FR" altLang="fr-FR" sz="1800" dirty="0">
              <a:solidFill>
                <a:srgbClr val="1771A9"/>
              </a:solidFill>
              <a:latin typeface="Calibri" charset="0"/>
            </a:endParaRPr>
          </a:p>
          <a:p>
            <a:pPr lvl="1" eaLnBrk="1" hangingPunct="1">
              <a:lnSpc>
                <a:spcPct val="120000"/>
              </a:lnSpc>
              <a:spcBef>
                <a:spcPct val="20000"/>
              </a:spcBef>
              <a:buClr>
                <a:srgbClr val="538DBF"/>
              </a:buClr>
              <a:buFont typeface="Wingdings" charset="2"/>
              <a:buChar char="q"/>
            </a:pPr>
            <a:r>
              <a:rPr lang="fr-FR" altLang="fr-FR" sz="1800" dirty="0">
                <a:solidFill>
                  <a:srgbClr val="1771A9"/>
                </a:solidFill>
                <a:latin typeface="Calibri" charset="0"/>
              </a:rPr>
              <a:t>Objectif :  être une force motrice et coordinatrice pour les questions de formation en Ile de France sur le climat et l'environnement</a:t>
            </a:r>
          </a:p>
          <a:p>
            <a:pPr lvl="1" eaLnBrk="1" hangingPunct="1">
              <a:lnSpc>
                <a:spcPct val="120000"/>
              </a:lnSpc>
              <a:spcBef>
                <a:spcPct val="20000"/>
              </a:spcBef>
              <a:buClr>
                <a:srgbClr val="538DBF"/>
              </a:buClr>
              <a:buFont typeface="Wingdings" charset="2"/>
              <a:buChar char="q"/>
            </a:pPr>
            <a:r>
              <a:rPr lang="fr-FR" altLang="fr-FR" sz="1800" dirty="0">
                <a:solidFill>
                  <a:srgbClr val="1771A9"/>
                </a:solidFill>
                <a:latin typeface="Calibri" charset="0"/>
              </a:rPr>
              <a:t>Un axe majeur du </a:t>
            </a:r>
            <a:r>
              <a:rPr lang="fr-FR" altLang="fr-FR" sz="1800" dirty="0" err="1">
                <a:solidFill>
                  <a:srgbClr val="1771A9"/>
                </a:solidFill>
                <a:latin typeface="Calibri" charset="0"/>
              </a:rPr>
              <a:t>Labex</a:t>
            </a:r>
            <a:r>
              <a:rPr lang="fr-FR" altLang="fr-FR" sz="1800" dirty="0">
                <a:solidFill>
                  <a:srgbClr val="1771A9"/>
                </a:solidFill>
                <a:latin typeface="Calibri" charset="0"/>
              </a:rPr>
              <a:t> IPSL (~25% du budget)</a:t>
            </a:r>
          </a:p>
          <a:p>
            <a:pPr lvl="1" eaLnBrk="1" hangingPunct="1">
              <a:lnSpc>
                <a:spcPct val="120000"/>
              </a:lnSpc>
              <a:spcBef>
                <a:spcPct val="20000"/>
              </a:spcBef>
              <a:buClr>
                <a:srgbClr val="538DBF"/>
              </a:buClr>
              <a:buFont typeface="Wingdings" charset="2"/>
              <a:buChar char="q"/>
            </a:pPr>
            <a:r>
              <a:rPr lang="fr-FR" altLang="fr-FR" sz="1800" dirty="0">
                <a:solidFill>
                  <a:srgbClr val="1771A9"/>
                </a:solidFill>
                <a:latin typeface="Calibri" charset="0"/>
              </a:rPr>
              <a:t>5 axes de travail</a:t>
            </a:r>
          </a:p>
          <a:p>
            <a:pPr lvl="2" eaLnBrk="1" hangingPunct="1">
              <a:lnSpc>
                <a:spcPct val="120000"/>
              </a:lnSpc>
              <a:spcBef>
                <a:spcPct val="20000"/>
              </a:spcBef>
              <a:buClr>
                <a:srgbClr val="538DBF"/>
              </a:buClr>
              <a:buFont typeface="Wingdings" charset="2"/>
              <a:buChar char="Ø"/>
            </a:pPr>
            <a:r>
              <a:rPr lang="fr-FR" altLang="fr-FR" sz="1800" dirty="0">
                <a:solidFill>
                  <a:srgbClr val="1771A9"/>
                </a:solidFill>
                <a:latin typeface="Calibri" charset="0"/>
              </a:rPr>
              <a:t>Axe 1 : Améliorer et valoriser l'offre des masters franciliens </a:t>
            </a:r>
          </a:p>
          <a:p>
            <a:pPr lvl="2" eaLnBrk="1" hangingPunct="1">
              <a:lnSpc>
                <a:spcPct val="120000"/>
              </a:lnSpc>
              <a:spcBef>
                <a:spcPct val="20000"/>
              </a:spcBef>
              <a:buClr>
                <a:srgbClr val="538DBF"/>
              </a:buClr>
              <a:buFont typeface="Wingdings" charset="2"/>
              <a:buChar char="Ø"/>
            </a:pPr>
            <a:r>
              <a:rPr lang="fr-FR" altLang="fr-FR" sz="1800" dirty="0">
                <a:solidFill>
                  <a:srgbClr val="1771A9"/>
                </a:solidFill>
                <a:latin typeface="Calibri" charset="0"/>
              </a:rPr>
              <a:t>Axe 2 : Promouvoir l'offre d</a:t>
            </a:r>
            <a:r>
              <a:rPr lang="fr-FR" altLang="ja-JP" sz="1800" dirty="0">
                <a:solidFill>
                  <a:srgbClr val="1771A9"/>
                </a:solidFill>
                <a:latin typeface="Calibri" charset="0"/>
              </a:rPr>
              <a:t>’enseignements expérimentaux à partir de la Licence</a:t>
            </a:r>
          </a:p>
          <a:p>
            <a:pPr lvl="2" eaLnBrk="1" hangingPunct="1">
              <a:lnSpc>
                <a:spcPct val="120000"/>
              </a:lnSpc>
              <a:spcBef>
                <a:spcPct val="20000"/>
              </a:spcBef>
              <a:buClr>
                <a:srgbClr val="538DBF"/>
              </a:buClr>
              <a:buFont typeface="Wingdings" charset="2"/>
              <a:buChar char="Ø"/>
            </a:pPr>
            <a:r>
              <a:rPr lang="fr-FR" altLang="fr-FR" sz="1800" dirty="0">
                <a:solidFill>
                  <a:srgbClr val="1771A9"/>
                </a:solidFill>
                <a:latin typeface="Calibri" charset="0"/>
              </a:rPr>
              <a:t>Axe 3 : </a:t>
            </a:r>
            <a:r>
              <a:rPr lang="fr-FR" altLang="fr-FR" sz="1800" dirty="0" smtClean="0">
                <a:solidFill>
                  <a:srgbClr val="1771A9"/>
                </a:solidFill>
                <a:latin typeface="Calibri" charset="0"/>
              </a:rPr>
              <a:t>Développer les ressource numériques et le </a:t>
            </a:r>
            <a:r>
              <a:rPr lang="fr-FR" altLang="fr-FR" sz="1800" dirty="0">
                <a:solidFill>
                  <a:srgbClr val="1771A9"/>
                </a:solidFill>
                <a:latin typeface="Calibri" charset="0"/>
              </a:rPr>
              <a:t>e-learning</a:t>
            </a:r>
          </a:p>
          <a:p>
            <a:pPr lvl="2" eaLnBrk="1" hangingPunct="1">
              <a:lnSpc>
                <a:spcPct val="120000"/>
              </a:lnSpc>
              <a:spcBef>
                <a:spcPct val="20000"/>
              </a:spcBef>
              <a:buClr>
                <a:srgbClr val="538DBF"/>
              </a:buClr>
              <a:buFont typeface="Wingdings" charset="2"/>
              <a:buChar char="Ø"/>
            </a:pPr>
            <a:r>
              <a:rPr lang="fr-FR" altLang="fr-FR" sz="1800" dirty="0">
                <a:solidFill>
                  <a:srgbClr val="1771A9"/>
                </a:solidFill>
                <a:latin typeface="Calibri" charset="0"/>
              </a:rPr>
              <a:t>Axe 4 : Développer une offre de formation </a:t>
            </a:r>
            <a:r>
              <a:rPr lang="fr-FR" altLang="fr-FR" sz="1800" dirty="0" smtClean="0">
                <a:solidFill>
                  <a:srgbClr val="1771A9"/>
                </a:solidFill>
                <a:latin typeface="Calibri" charset="0"/>
              </a:rPr>
              <a:t>professionnelle</a:t>
            </a:r>
            <a:endParaRPr lang="fr-FR" altLang="fr-FR" sz="1800" dirty="0">
              <a:solidFill>
                <a:srgbClr val="1771A9"/>
              </a:solidFill>
              <a:latin typeface="Calibri" charset="0"/>
            </a:endParaRPr>
          </a:p>
          <a:p>
            <a:pPr lvl="2" eaLnBrk="1" hangingPunct="1">
              <a:lnSpc>
                <a:spcPct val="120000"/>
              </a:lnSpc>
              <a:spcBef>
                <a:spcPct val="20000"/>
              </a:spcBef>
              <a:buClr>
                <a:srgbClr val="538DBF"/>
              </a:buClr>
              <a:buFont typeface="Wingdings" charset="2"/>
              <a:buChar char="Ø"/>
            </a:pPr>
            <a:r>
              <a:rPr lang="fr-FR" altLang="fr-FR" sz="1800" dirty="0">
                <a:solidFill>
                  <a:srgbClr val="1771A9"/>
                </a:solidFill>
                <a:latin typeface="Calibri" charset="0"/>
              </a:rPr>
              <a:t>Axe 5 : Développer la diffusion des connaissances</a:t>
            </a:r>
          </a:p>
          <a:p>
            <a:pPr lvl="1" eaLnBrk="1" hangingPunct="1">
              <a:lnSpc>
                <a:spcPct val="120000"/>
              </a:lnSpc>
              <a:spcBef>
                <a:spcPct val="20000"/>
              </a:spcBef>
              <a:buClr>
                <a:srgbClr val="538DBF"/>
              </a:buClr>
              <a:buFont typeface="Wingdings" charset="2"/>
              <a:buChar char="q"/>
            </a:pPr>
            <a:r>
              <a:rPr lang="fr-FR" altLang="fr-FR" sz="1800" dirty="0">
                <a:solidFill>
                  <a:srgbClr val="1771A9"/>
                </a:solidFill>
                <a:latin typeface="Calibri" charset="0"/>
              </a:rPr>
              <a:t>Un comité formation est en charge des actions : 2 enseignants-chercheurs par laboratoire partenaire du projet </a:t>
            </a:r>
            <a:r>
              <a:rPr lang="fr-FR" altLang="fr-FR" sz="1800" dirty="0" err="1">
                <a:solidFill>
                  <a:srgbClr val="1771A9"/>
                </a:solidFill>
                <a:latin typeface="Calibri" charset="0"/>
              </a:rPr>
              <a:t>labex</a:t>
            </a:r>
            <a:endParaRPr lang="fr-FR" altLang="fr-FR" sz="1800" dirty="0">
              <a:solidFill>
                <a:srgbClr val="1771A9"/>
              </a:solidFill>
              <a:latin typeface="Calibri" charset="0"/>
            </a:endParaRPr>
          </a:p>
          <a:p>
            <a:pPr lvl="1" eaLnBrk="1" hangingPunct="1">
              <a:lnSpc>
                <a:spcPct val="120000"/>
              </a:lnSpc>
              <a:spcBef>
                <a:spcPct val="20000"/>
              </a:spcBef>
              <a:buClr>
                <a:srgbClr val="538DBF"/>
              </a:buClr>
              <a:buFont typeface="Wingdings" charset="2"/>
              <a:buChar char="q"/>
            </a:pPr>
            <a:r>
              <a:rPr lang="fr-FR" altLang="fr-FR" sz="1800" dirty="0">
                <a:solidFill>
                  <a:srgbClr val="1771A9"/>
                </a:solidFill>
                <a:latin typeface="Calibri" charset="0"/>
              </a:rPr>
              <a:t>Le CD de direction de l</a:t>
            </a:r>
            <a:r>
              <a:rPr lang="ja-JP" altLang="fr-FR" sz="1800" dirty="0">
                <a:solidFill>
                  <a:srgbClr val="1771A9"/>
                </a:solidFill>
                <a:latin typeface="Calibri" charset="0"/>
              </a:rPr>
              <a:t>’</a:t>
            </a:r>
            <a:r>
              <a:rPr lang="fr-FR" altLang="ja-JP" sz="1800" dirty="0">
                <a:solidFill>
                  <a:srgbClr val="1771A9"/>
                </a:solidFill>
                <a:latin typeface="Calibri" charset="0"/>
              </a:rPr>
              <a:t>IPSL valide les actions du Comité formation</a:t>
            </a:r>
            <a:endParaRPr lang="fr-FR" altLang="fr-FR" sz="1800" dirty="0">
              <a:solidFill>
                <a:srgbClr val="1771A9"/>
              </a:solidFill>
              <a:latin typeface="Calibri" charset="0"/>
            </a:endParaRPr>
          </a:p>
        </p:txBody>
      </p:sp>
      <p:sp>
        <p:nvSpPr>
          <p:cNvPr id="13315" name="Titre 1"/>
          <p:cNvSpPr>
            <a:spLocks noGrp="1"/>
          </p:cNvSpPr>
          <p:nvPr>
            <p:ph type="ctrTitle"/>
          </p:nvPr>
        </p:nvSpPr>
        <p:spPr bwMode="auto">
          <a:xfrm>
            <a:off x="2514600" y="115888"/>
            <a:ext cx="66294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fr-FR" sz="3200">
                <a:ea typeface="ＭＳ Ｐゴシック" charset="-128"/>
              </a:rPr>
              <a:t>Volet Formation du Labex IPSL</a:t>
            </a:r>
          </a:p>
        </p:txBody>
      </p:sp>
    </p:spTree>
    <p:extLst>
      <p:ext uri="{BB962C8B-B14F-4D97-AF65-F5344CB8AC3E}">
        <p14:creationId xmlns:p14="http://schemas.microsoft.com/office/powerpoint/2010/main" val="319922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fr-FR"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fr-FR" sz="1800" b="0" i="0" u="none" strike="noStrike" cap="none" normalizeH="0" baseline="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fr-FR"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fr-FR" sz="1800" b="0" i="0" u="none" strike="noStrike" cap="none" normalizeH="0" baseline="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fr-FR"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altLang="fr-FR" sz="1800" b="0" i="0" u="none" strike="noStrike" cap="none" normalizeH="0" baseline="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1186</Words>
  <Application>Microsoft Macintosh PowerPoint</Application>
  <PresentationFormat>Présentation à l'écran (4:3)</PresentationFormat>
  <Paragraphs>307</Paragraphs>
  <Slides>24</Slides>
  <Notes>16</Notes>
  <HiddenSlides>0</HiddenSlides>
  <MMClips>0</MMClips>
  <ScaleCrop>false</ScaleCrop>
  <HeadingPairs>
    <vt:vector size="8" baseType="variant">
      <vt:variant>
        <vt:lpstr>Polices utilisées</vt:lpstr>
      </vt:variant>
      <vt:variant>
        <vt:i4>4</vt:i4>
      </vt:variant>
      <vt:variant>
        <vt:lpstr>Thème</vt:lpstr>
      </vt:variant>
      <vt:variant>
        <vt:i4>3</vt:i4>
      </vt:variant>
      <vt:variant>
        <vt:lpstr>Serveurs OLE incorporés</vt:lpstr>
      </vt:variant>
      <vt:variant>
        <vt:i4>1</vt:i4>
      </vt:variant>
      <vt:variant>
        <vt:lpstr>Titres des diapositives</vt:lpstr>
      </vt:variant>
      <vt:variant>
        <vt:i4>24</vt:i4>
      </vt:variant>
    </vt:vector>
  </HeadingPairs>
  <TitlesOfParts>
    <vt:vector size="32" baseType="lpstr">
      <vt:lpstr>Times New Roman</vt:lpstr>
      <vt:lpstr>Arial</vt:lpstr>
      <vt:lpstr>Segoe UI</vt:lpstr>
      <vt:lpstr>Wingdings</vt:lpstr>
      <vt:lpstr>Thème Office</vt:lpstr>
      <vt:lpstr>Thème Office</vt:lpstr>
      <vt:lpstr>Thème Office</vt:lpstr>
      <vt:lpstr>Adobe Photoshop Image</vt:lpstr>
      <vt:lpstr>Présentation PowerPoint</vt:lpstr>
      <vt:lpstr>Présentation PowerPoint</vt:lpstr>
      <vt:lpstr>L’ingénieur de l’ENM : un ingénieur, expert des sciences météo-climatiques</vt:lpstr>
      <vt:lpstr>L’ingénieur de l’ENM : un ingénieur, expert des sciences météo-climatiques</vt:lpstr>
      <vt:lpstr>Formation continue: CICCLADE</vt:lpstr>
      <vt:lpstr>En ligne</vt:lpstr>
      <vt:lpstr>Informations générales</vt:lpstr>
      <vt:lpstr>Présentation PowerPoint</vt:lpstr>
      <vt:lpstr>Volet Formation du Labex IPSL</vt:lpstr>
      <vt:lpstr>Volet Formation du Labex IPSL</vt:lpstr>
      <vt:lpstr>Volet Formation du Labex IPSL</vt:lpstr>
      <vt:lpstr>Volet Formation du Labex IPSL</vt:lpstr>
      <vt:lpstr>Volet Formation du Labex IPSL</vt:lpstr>
      <vt:lpstr>Volet Formation du Labex IPSL</vt:lpstr>
      <vt:lpstr>Volet Formation du Labex IPSL</vt:lpstr>
      <vt:lpstr>Présentation PowerPoint</vt:lpstr>
      <vt:lpstr>Objectifs</vt:lpstr>
      <vt:lpstr>Premiers éléments proposés</vt:lpstr>
      <vt:lpstr>Premiers éléments proposés</vt:lpstr>
      <vt:lpstr>Premiers éléments proposés</vt:lpstr>
      <vt:lpstr>Premiers éléments proposés</vt:lpstr>
      <vt:lpstr>Diapositives additionnelles</vt:lpstr>
      <vt:lpstr>Diapositives additionnelles</vt:lpstr>
      <vt:lpstr>Diapositives additionnelles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Gilles Perret</dc:creator>
  <cp:lastModifiedBy>Utilisateur de Microsoft Office</cp:lastModifiedBy>
  <cp:revision>71</cp:revision>
  <cp:lastPrinted>2017-10-01T18:55:27Z</cp:lastPrinted>
  <dcterms:created xsi:type="dcterms:W3CDTF">2016-03-10T18:13:03Z</dcterms:created>
  <dcterms:modified xsi:type="dcterms:W3CDTF">2017-10-02T11:04:29Z</dcterms:modified>
</cp:coreProperties>
</file>