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07" r:id="rId4"/>
    <p:sldId id="306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258" r:id="rId21"/>
    <p:sldId id="305" r:id="rId22"/>
    <p:sldId id="323" r:id="rId23"/>
    <p:sldId id="325" r:id="rId24"/>
    <p:sldId id="326" r:id="rId25"/>
    <p:sldId id="324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289" r:id="rId35"/>
    <p:sldId id="267" r:id="rId36"/>
    <p:sldId id="292" r:id="rId3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95"/>
    <p:restoredTop sz="99834" autoAdjust="0"/>
  </p:normalViewPr>
  <p:slideViewPr>
    <p:cSldViewPr snapToGrid="0" snapToObjects="1">
      <p:cViewPr>
        <p:scale>
          <a:sx n="100" d="100"/>
          <a:sy n="100" d="100"/>
        </p:scale>
        <p:origin x="744" y="8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326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TRACMATA</a:t>
            </a:r>
            <a:r>
              <a:rPr lang="fr-FR" baseline="0" dirty="0" smtClean="0"/>
              <a:t> EL TRACTOR DEL FUTURO PARA 2035</a:t>
            </a:r>
          </a:p>
          <a:p>
            <a:r>
              <a:rPr lang="fr-FR" baseline="0" dirty="0" smtClean="0"/>
              <a:t>TRACTOR + AUTOMATA. http://</a:t>
            </a:r>
            <a:r>
              <a:rPr lang="fr-FR" baseline="0" dirty="0" err="1" smtClean="0"/>
              <a:t>blog.fundacioncentauri.org</a:t>
            </a:r>
            <a:r>
              <a:rPr lang="fr-FR" baseline="0" dirty="0" smtClean="0"/>
              <a:t>/que-es-un-</a:t>
            </a:r>
            <a:r>
              <a:rPr lang="fr-FR" baseline="0" dirty="0" err="1" smtClean="0"/>
              <a:t>tracmata</a:t>
            </a:r>
            <a:r>
              <a:rPr lang="fr-FR" baseline="0" dirty="0" smtClean="0"/>
              <a:t>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700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.png" descr="ima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425" y="0"/>
            <a:ext cx="9242425" cy="98107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425" y="0"/>
            <a:ext cx="92424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0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5136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microsoft.com/office/2007/relationships/hdphoto" Target="../media/hdphoto1.wdp"/><Relationship Id="rId6" Type="http://schemas.openxmlformats.org/officeDocument/2006/relationships/image" Target="../media/image67.png"/><Relationship Id="rId7" Type="http://schemas.microsoft.com/office/2007/relationships/hdphoto" Target="../media/hdphoto2.wdp"/><Relationship Id="rId8" Type="http://schemas.openxmlformats.org/officeDocument/2006/relationships/image" Target="../media/image68.png"/><Relationship Id="rId9" Type="http://schemas.openxmlformats.org/officeDocument/2006/relationships/image" Target="../media/image4.png"/><Relationship Id="rId10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"/>
          <p:cNvSpPr txBox="1">
            <a:spLocks noGrp="1"/>
          </p:cNvSpPr>
          <p:nvPr>
            <p:ph type="title" idx="4294967295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 </a:t>
            </a:r>
          </a:p>
        </p:txBody>
      </p:sp>
      <p:pic>
        <p:nvPicPr>
          <p:cNvPr id="29" name="image.jpeg" descr="imag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313" y="-65088"/>
            <a:ext cx="9307513" cy="6923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.png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1900"/>
            <a:ext cx="9144000" cy="1566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604" y="5350933"/>
            <a:ext cx="3671061" cy="150706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74841" y="2795784"/>
            <a:ext cx="6571025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b="1" dirty="0" smtClean="0">
                <a:solidFill>
                  <a:srgbClr val="F79646"/>
                </a:solidFill>
              </a:rPr>
              <a:t>ARIPA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dirty="0" err="1" smtClean="0">
                <a:solidFill>
                  <a:srgbClr val="F79646"/>
                </a:solidFill>
              </a:rPr>
              <a:t>Adaptation</a:t>
            </a:r>
            <a:r>
              <a:rPr lang="es-ES" sz="3200" dirty="0" smtClean="0">
                <a:solidFill>
                  <a:srgbClr val="F79646"/>
                </a:solidFill>
              </a:rPr>
              <a:t> </a:t>
            </a:r>
            <a:r>
              <a:rPr lang="es-ES" sz="3200" dirty="0" err="1" smtClean="0">
                <a:solidFill>
                  <a:srgbClr val="F79646"/>
                </a:solidFill>
              </a:rPr>
              <a:t>face</a:t>
            </a:r>
            <a:r>
              <a:rPr lang="es-ES" sz="3200" dirty="0" smtClean="0">
                <a:solidFill>
                  <a:srgbClr val="F79646"/>
                </a:solidFill>
              </a:rPr>
              <a:t> </a:t>
            </a:r>
            <a:r>
              <a:rPr lang="es-ES" sz="3200" dirty="0" err="1" smtClean="0">
                <a:solidFill>
                  <a:srgbClr val="F79646"/>
                </a:solidFill>
              </a:rPr>
              <a:t>au</a:t>
            </a:r>
            <a:r>
              <a:rPr lang="es-ES" sz="3200" dirty="0" smtClean="0">
                <a:solidFill>
                  <a:srgbClr val="F79646"/>
                </a:solidFill>
              </a:rPr>
              <a:t> </a:t>
            </a:r>
            <a:r>
              <a:rPr lang="es-ES" sz="3200" dirty="0" err="1" smtClean="0">
                <a:solidFill>
                  <a:srgbClr val="F79646"/>
                </a:solidFill>
              </a:rPr>
              <a:t>changement</a:t>
            </a:r>
            <a:r>
              <a:rPr lang="es-ES" sz="3200" dirty="0" smtClean="0">
                <a:solidFill>
                  <a:srgbClr val="F79646"/>
                </a:solidFill>
              </a:rPr>
              <a:t> </a:t>
            </a:r>
            <a:r>
              <a:rPr lang="es-ES" sz="3200" dirty="0" err="1" smtClean="0">
                <a:solidFill>
                  <a:srgbClr val="F79646"/>
                </a:solidFill>
              </a:rPr>
              <a:t>climatique</a:t>
            </a:r>
            <a:r>
              <a:rPr lang="es-ES" sz="3200" dirty="0" smtClean="0">
                <a:solidFill>
                  <a:srgbClr val="F79646"/>
                </a:solidFill>
              </a:rPr>
              <a:t> et </a:t>
            </a:r>
            <a:r>
              <a:rPr lang="es-ES" sz="3200" dirty="0" err="1" smtClean="0">
                <a:solidFill>
                  <a:srgbClr val="F79646"/>
                </a:solidFill>
              </a:rPr>
              <a:t>aux</a:t>
            </a:r>
            <a:r>
              <a:rPr lang="es-ES" sz="3200" dirty="0" smtClean="0">
                <a:solidFill>
                  <a:srgbClr val="F79646"/>
                </a:solidFill>
              </a:rPr>
              <a:t> risques </a:t>
            </a:r>
            <a:r>
              <a:rPr lang="es-ES" sz="3200" dirty="0" err="1" smtClean="0">
                <a:solidFill>
                  <a:srgbClr val="F79646"/>
                </a:solidFill>
              </a:rPr>
              <a:t>phytosanitaires</a:t>
            </a:r>
            <a:r>
              <a:rPr lang="es-ES" sz="3200" dirty="0" smtClean="0">
                <a:solidFill>
                  <a:srgbClr val="F79646"/>
                </a:solidFill>
              </a:rPr>
              <a:t> en </a:t>
            </a:r>
            <a:r>
              <a:rPr lang="es-ES" sz="3200" dirty="0" err="1" smtClean="0">
                <a:solidFill>
                  <a:srgbClr val="F79646"/>
                </a:solidFill>
              </a:rPr>
              <a:t>agriculture</a:t>
            </a: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" name="Image 2" descr="Logo_IPSL_court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2" y="5536845"/>
            <a:ext cx="1981200" cy="132115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n 8" descr="10_slider_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9938"/>
            <a:ext cx="9144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"/>
          <p:cNvSpPr/>
          <p:nvPr/>
        </p:nvSpPr>
        <p:spPr>
          <a:xfrm>
            <a:off x="0" y="0"/>
            <a:ext cx="9167813" cy="969963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0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6" name="Tecnología satelital para"/>
          <p:cNvSpPr txBox="1"/>
          <p:nvPr/>
        </p:nvSpPr>
        <p:spPr>
          <a:xfrm>
            <a:off x="36491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sz="3200" dirty="0" err="1" smtClean="0">
                <a:solidFill>
                  <a:schemeClr val="accent6"/>
                </a:solidFill>
              </a:rPr>
              <a:t>Evolutive</a:t>
            </a:r>
            <a:r>
              <a:rPr lang="es-ES_tradnl" sz="3200" dirty="0" smtClean="0">
                <a:solidFill>
                  <a:schemeClr val="accent6"/>
                </a:solidFill>
              </a:rPr>
              <a:t>. </a:t>
            </a:r>
            <a:r>
              <a:rPr lang="es-ES_tradnl" sz="3200" dirty="0" err="1" smtClean="0">
                <a:solidFill>
                  <a:schemeClr val="accent6"/>
                </a:solidFill>
              </a:rPr>
              <a:t>Collaborative</a:t>
            </a:r>
            <a:r>
              <a:rPr lang="es-ES_tradnl" sz="3200" dirty="0" smtClean="0">
                <a:solidFill>
                  <a:schemeClr val="accent6"/>
                </a:solidFill>
              </a:rPr>
              <a:t>. </a:t>
            </a:r>
            <a:r>
              <a:rPr lang="es-ES_tradnl" sz="3200" dirty="0" smtClean="0">
                <a:solidFill>
                  <a:schemeClr val="bg1"/>
                </a:solidFill>
              </a:rPr>
              <a:t>Simple. 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shutterstock_27553130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t="3512" b="18027"/>
          <a:stretch/>
        </p:blipFill>
        <p:spPr>
          <a:xfrm>
            <a:off x="0" y="969963"/>
            <a:ext cx="9144000" cy="5888037"/>
          </a:xfrm>
          <a:prstGeom prst="rect">
            <a:avLst/>
          </a:prstGeom>
        </p:spPr>
      </p:pic>
      <p:sp>
        <p:nvSpPr>
          <p:cNvPr id="4" name="Rectángulo"/>
          <p:cNvSpPr/>
          <p:nvPr/>
        </p:nvSpPr>
        <p:spPr>
          <a:xfrm>
            <a:off x="0" y="0"/>
            <a:ext cx="9167813" cy="969963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0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10" name="Rectángulo 9"/>
          <p:cNvSpPr/>
          <p:nvPr/>
        </p:nvSpPr>
        <p:spPr>
          <a:xfrm>
            <a:off x="38" y="969963"/>
            <a:ext cx="9144000" cy="5888037"/>
          </a:xfrm>
          <a:prstGeom prst="rect">
            <a:avLst/>
          </a:prstGeom>
          <a:solidFill>
            <a:srgbClr val="000000">
              <a:alpha val="38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0" y="981833"/>
            <a:ext cx="914400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Les </a:t>
            </a:r>
            <a:r>
              <a:rPr kumimoji="0" lang="es-ES" sz="36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petits</a:t>
            </a:r>
            <a:r>
              <a:rPr kumimoji="0" lang="es-E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et 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moyens</a:t>
            </a:r>
            <a:r>
              <a:rPr kumimoji="0" lang="es-ES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</a:t>
            </a:r>
            <a:r>
              <a:rPr kumimoji="0" lang="es-ES" sz="3600" b="0" i="0" u="none" strike="noStrike" cap="none" spc="0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producteurs</a:t>
            </a:r>
            <a:endParaRPr kumimoji="0" lang="es-E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sp>
        <p:nvSpPr>
          <p:cNvPr id="5" name="Tecnología satelital para"/>
          <p:cNvSpPr txBox="1"/>
          <p:nvPr/>
        </p:nvSpPr>
        <p:spPr>
          <a:xfrm>
            <a:off x="36491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sz="3200" dirty="0" err="1" smtClean="0">
                <a:solidFill>
                  <a:schemeClr val="accent6"/>
                </a:solidFill>
              </a:rPr>
              <a:t>Gestion</a:t>
            </a:r>
            <a:r>
              <a:rPr lang="es-ES_tradnl" sz="3200" dirty="0" smtClean="0">
                <a:solidFill>
                  <a:schemeClr val="accent6"/>
                </a:solidFill>
              </a:rPr>
              <a:t> </a:t>
            </a:r>
            <a:r>
              <a:rPr lang="es-ES_tradnl" sz="3200" dirty="0" err="1" smtClean="0">
                <a:solidFill>
                  <a:schemeClr val="accent6"/>
                </a:solidFill>
              </a:rPr>
              <a:t>gratuite</a:t>
            </a:r>
            <a:r>
              <a:rPr lang="es-ES_tradnl" sz="3200" dirty="0" smtClean="0">
                <a:solidFill>
                  <a:schemeClr val="accent6"/>
                </a:solidFill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</a:rPr>
              <a:t>pour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endParaRPr sz="3200" dirty="0">
              <a:solidFill>
                <a:srgbClr val="FFFFFF"/>
              </a:solidFill>
            </a:endParaRPr>
          </a:p>
        </p:txBody>
      </p:sp>
      <p:pic>
        <p:nvPicPr>
          <p:cNvPr id="8" name="Imagen 7" descr="Screen Shot 2017-10-05 at 12.51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66" y="2284797"/>
            <a:ext cx="2878667" cy="462400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86647" y="3360170"/>
            <a:ext cx="4596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FFFFFF"/>
                </a:solidFill>
              </a:rPr>
              <a:t>Mejore su gestión operativa sin costo</a:t>
            </a:r>
          </a:p>
          <a:p>
            <a:endParaRPr lang="es-ES" sz="2000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" sz="2000" dirty="0" smtClean="0">
                <a:solidFill>
                  <a:srgbClr val="FFFFFF"/>
                </a:solidFill>
              </a:rPr>
              <a:t>Siga </a:t>
            </a:r>
            <a:r>
              <a:rPr lang="es-ES" sz="2000" dirty="0">
                <a:solidFill>
                  <a:srgbClr val="FFFFFF"/>
                </a:solidFill>
              </a:rPr>
              <a:t>el </a:t>
            </a:r>
            <a:r>
              <a:rPr lang="es-ES" sz="2000" dirty="0" smtClean="0">
                <a:solidFill>
                  <a:srgbClr val="FFFFFF"/>
                </a:solidFill>
              </a:rPr>
              <a:t>Índice </a:t>
            </a:r>
            <a:r>
              <a:rPr lang="es-ES" sz="2000" dirty="0">
                <a:solidFill>
                  <a:srgbClr val="FFFFFF"/>
                </a:solidFill>
              </a:rPr>
              <a:t>Verde de sus </a:t>
            </a:r>
            <a:r>
              <a:rPr lang="es-ES" sz="2000" dirty="0" smtClean="0">
                <a:solidFill>
                  <a:srgbClr val="FFFFFF"/>
                </a:solidFill>
              </a:rPr>
              <a:t>cultivos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 smtClean="0">
                <a:solidFill>
                  <a:srgbClr val="FFFFFF"/>
                </a:solidFill>
              </a:rPr>
              <a:t>Acceda </a:t>
            </a:r>
            <a:r>
              <a:rPr lang="es-ES" sz="2000" dirty="0">
                <a:solidFill>
                  <a:srgbClr val="FFFFFF"/>
                </a:solidFill>
              </a:rPr>
              <a:t>a pronósticos </a:t>
            </a:r>
            <a:r>
              <a:rPr lang="es-ES" sz="2000" dirty="0" smtClean="0">
                <a:solidFill>
                  <a:srgbClr val="FFFFFF"/>
                </a:solidFill>
              </a:rPr>
              <a:t>personalizados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 smtClean="0">
                <a:solidFill>
                  <a:srgbClr val="FFFFFF"/>
                </a:solidFill>
              </a:rPr>
              <a:t>Gestione </a:t>
            </a:r>
            <a:r>
              <a:rPr lang="es-ES" sz="2000" dirty="0">
                <a:solidFill>
                  <a:srgbClr val="FFFFFF"/>
                </a:solidFill>
              </a:rPr>
              <a:t>sus campañas </a:t>
            </a:r>
            <a:r>
              <a:rPr lang="es-ES" sz="2000" dirty="0" smtClean="0">
                <a:solidFill>
                  <a:srgbClr val="FFFFFF"/>
                </a:solidFill>
              </a:rPr>
              <a:t>agrícolas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 smtClean="0">
                <a:solidFill>
                  <a:srgbClr val="FFFFFF"/>
                </a:solidFill>
              </a:rPr>
              <a:t>Consulte </a:t>
            </a:r>
            <a:r>
              <a:rPr lang="es-ES" sz="2000" dirty="0">
                <a:solidFill>
                  <a:srgbClr val="FFFFFF"/>
                </a:solidFill>
              </a:rPr>
              <a:t>a Expertos del Foro Online</a:t>
            </a:r>
          </a:p>
        </p:txBody>
      </p:sp>
      <p:pic>
        <p:nvPicPr>
          <p:cNvPr id="11" name="Imagen 10" descr="cv_agro-blanco_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7" y="2284797"/>
            <a:ext cx="4165940" cy="8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1" descr="shutterstock_2276918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9938"/>
            <a:ext cx="9144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/>
          <p:nvPr/>
        </p:nvSpPr>
        <p:spPr>
          <a:xfrm>
            <a:off x="0" y="788988"/>
            <a:ext cx="9144000" cy="6088062"/>
          </a:xfrm>
          <a:prstGeom prst="rect">
            <a:avLst/>
          </a:prstGeom>
          <a:solidFill>
            <a:schemeClr val="bg2">
              <a:lumMod val="2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dirty="0">
                <a:solidFill>
                  <a:srgbClr val="77933C"/>
                </a:solidFill>
                <a:latin typeface="Avenir Light"/>
                <a:cs typeface="Avenir Light"/>
              </a:rPr>
              <a:t>c</a:t>
            </a:r>
          </a:p>
        </p:txBody>
      </p:sp>
      <p:pic>
        <p:nvPicPr>
          <p:cNvPr id="38916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800" y="873125"/>
            <a:ext cx="7599363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"/>
          <p:cNvSpPr/>
          <p:nvPr/>
        </p:nvSpPr>
        <p:spPr>
          <a:xfrm>
            <a:off x="0" y="0"/>
            <a:ext cx="9167813" cy="969963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0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8" name="Tecnología satelital para"/>
          <p:cNvSpPr txBox="1"/>
          <p:nvPr/>
        </p:nvSpPr>
        <p:spPr>
          <a:xfrm>
            <a:off x="36491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sz="3200" dirty="0" err="1" smtClean="0">
                <a:solidFill>
                  <a:srgbClr val="F79646"/>
                </a:solidFill>
              </a:rPr>
              <a:t>Privilégie</a:t>
            </a:r>
            <a:r>
              <a:rPr lang="es-ES_tradnl" sz="3200" dirty="0" smtClean="0">
                <a:solidFill>
                  <a:srgbClr val="F79646"/>
                </a:solidFill>
              </a:rPr>
              <a:t> </a:t>
            </a:r>
            <a:r>
              <a:rPr lang="es-ES_tradnl" sz="3200" dirty="0" smtClean="0">
                <a:solidFill>
                  <a:srgbClr val="FFFFFF"/>
                </a:solidFill>
              </a:rPr>
              <a:t>la </a:t>
            </a:r>
            <a:r>
              <a:rPr lang="es-ES_tradnl" sz="3200" dirty="0" err="1" smtClean="0">
                <a:solidFill>
                  <a:srgbClr val="FFFFFF"/>
                </a:solidFill>
              </a:rPr>
              <a:t>Connaissance</a:t>
            </a:r>
            <a:endParaRPr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Imagen 13" descr="10_slider_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04850"/>
            <a:ext cx="91440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"/>
          <p:cNvSpPr/>
          <p:nvPr/>
        </p:nvSpPr>
        <p:spPr>
          <a:xfrm>
            <a:off x="0" y="0"/>
            <a:ext cx="9167813" cy="969963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0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6" name="Tecnología satelital para"/>
          <p:cNvSpPr txBox="1"/>
          <p:nvPr/>
        </p:nvSpPr>
        <p:spPr>
          <a:xfrm>
            <a:off x="36491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sz="3200" dirty="0" err="1" smtClean="0">
                <a:solidFill>
                  <a:schemeClr val="accent6"/>
                </a:solidFill>
              </a:rPr>
              <a:t>Favorise</a:t>
            </a:r>
            <a:r>
              <a:rPr lang="es-ES_tradnl" sz="3200" dirty="0" smtClean="0">
                <a:solidFill>
                  <a:schemeClr val="accent6"/>
                </a:solidFill>
              </a:rPr>
              <a:t> la </a:t>
            </a:r>
            <a:r>
              <a:rPr lang="es-ES_tradnl" sz="3200" dirty="0" err="1" smtClean="0">
                <a:solidFill>
                  <a:schemeClr val="bg1"/>
                </a:solidFill>
              </a:rPr>
              <a:t>Participation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769938"/>
            <a:ext cx="9144000" cy="60880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0964" name="Imagen 2" descr="slider_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9438" y="1778000"/>
            <a:ext cx="5832476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Imagen 8" descr="slider_7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663" y="1890713"/>
            <a:ext cx="4427537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"/>
          <p:cNvSpPr/>
          <p:nvPr/>
        </p:nvSpPr>
        <p:spPr>
          <a:xfrm>
            <a:off x="0" y="0"/>
            <a:ext cx="9167813" cy="969963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0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8" name="Tecnología satelital para"/>
          <p:cNvSpPr txBox="1"/>
          <p:nvPr/>
        </p:nvSpPr>
        <p:spPr>
          <a:xfrm>
            <a:off x="36491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sz="3200" dirty="0" err="1" smtClean="0">
                <a:solidFill>
                  <a:schemeClr val="accent6"/>
                </a:solidFill>
              </a:rPr>
              <a:t>Détection</a:t>
            </a:r>
            <a:r>
              <a:rPr lang="es-ES_tradnl" sz="3200" dirty="0" smtClean="0">
                <a:solidFill>
                  <a:schemeClr val="accent6"/>
                </a:solidFill>
              </a:rPr>
              <a:t> des </a:t>
            </a:r>
            <a:r>
              <a:rPr lang="es-ES_tradnl" sz="3200" dirty="0" smtClean="0">
                <a:solidFill>
                  <a:schemeClr val="bg1"/>
                </a:solidFill>
              </a:rPr>
              <a:t>risques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" name="Imagen 2" descr="cv_agro-gris_verde-mediano (1) (1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939" y="5012571"/>
            <a:ext cx="2341261" cy="5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769938"/>
            <a:ext cx="9144000" cy="60880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41988" name="Agrupar 9"/>
          <p:cNvGrpSpPr>
            <a:grpSpLocks noChangeAspect="1"/>
          </p:cNvGrpSpPr>
          <p:nvPr/>
        </p:nvGrpSpPr>
        <p:grpSpPr bwMode="auto">
          <a:xfrm>
            <a:off x="-552450" y="1751013"/>
            <a:ext cx="5818188" cy="3636962"/>
            <a:chOff x="-143008" y="1751753"/>
            <a:chExt cx="7032075" cy="4395047"/>
          </a:xfrm>
        </p:grpSpPr>
        <p:pic>
          <p:nvPicPr>
            <p:cNvPr id="41992" name="Imagen 1" descr="slider_09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3008" y="1751753"/>
              <a:ext cx="7032075" cy="4395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3" name="Imagen 12" descr="meteo.tif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872" y="2241747"/>
              <a:ext cx="5010995" cy="3092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89" name="Agrupar 13"/>
          <p:cNvGrpSpPr>
            <a:grpSpLocks noChangeAspect="1"/>
          </p:cNvGrpSpPr>
          <p:nvPr/>
        </p:nvGrpSpPr>
        <p:grpSpPr bwMode="auto">
          <a:xfrm>
            <a:off x="3989388" y="1751013"/>
            <a:ext cx="5773737" cy="3633787"/>
            <a:chOff x="5775192" y="1751753"/>
            <a:chExt cx="7032075" cy="4395047"/>
          </a:xfrm>
        </p:grpSpPr>
        <p:pic>
          <p:nvPicPr>
            <p:cNvPr id="41990" name="Imagen 1" descr="slider_09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192" y="1751753"/>
              <a:ext cx="7032075" cy="4395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1" name="Imagen 15" descr="stations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4866" y="2241747"/>
              <a:ext cx="5022952" cy="3092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ángulo"/>
          <p:cNvSpPr/>
          <p:nvPr/>
        </p:nvSpPr>
        <p:spPr>
          <a:xfrm>
            <a:off x="0" y="0"/>
            <a:ext cx="9167813" cy="969963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0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12" name="Tecnología satelital para"/>
          <p:cNvSpPr txBox="1"/>
          <p:nvPr/>
        </p:nvSpPr>
        <p:spPr>
          <a:xfrm>
            <a:off x="36491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sz="3200" dirty="0" err="1" smtClean="0">
                <a:solidFill>
                  <a:srgbClr val="FFFFFF"/>
                </a:solidFill>
              </a:rPr>
              <a:t>Prévisions</a:t>
            </a:r>
            <a:r>
              <a:rPr lang="es-ES_tradnl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3200" dirty="0" err="1" smtClean="0">
                <a:solidFill>
                  <a:schemeClr val="accent6"/>
                </a:solidFill>
              </a:rPr>
              <a:t>personnalisées</a:t>
            </a:r>
            <a:endParaRPr sz="3200" dirty="0">
              <a:solidFill>
                <a:schemeClr val="accent6"/>
              </a:solidFill>
            </a:endParaRPr>
          </a:p>
        </p:txBody>
      </p:sp>
      <p:pic>
        <p:nvPicPr>
          <p:cNvPr id="13" name="Imagen 12" descr="cv_agro-gris_verde-mediano (1) (1)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939" y="5012571"/>
            <a:ext cx="2341261" cy="5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769938"/>
            <a:ext cx="9144000" cy="60880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3012" name="Imagen 1" descr="slider_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5300" y="1676400"/>
            <a:ext cx="56515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3" name="Agrupar 17"/>
          <p:cNvGrpSpPr>
            <a:grpSpLocks noChangeAspect="1"/>
          </p:cNvGrpSpPr>
          <p:nvPr/>
        </p:nvGrpSpPr>
        <p:grpSpPr bwMode="auto">
          <a:xfrm>
            <a:off x="3998913" y="1681163"/>
            <a:ext cx="5645150" cy="3527425"/>
            <a:chOff x="5762492" y="1751753"/>
            <a:chExt cx="7032075" cy="4395047"/>
          </a:xfrm>
        </p:grpSpPr>
        <p:pic>
          <p:nvPicPr>
            <p:cNvPr id="43014" name="Imagen 1" descr="slider_09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492" y="1751753"/>
              <a:ext cx="7032075" cy="4395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5" name="Imag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794" y="2255534"/>
              <a:ext cx="5008940" cy="311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ángulo"/>
          <p:cNvSpPr/>
          <p:nvPr/>
        </p:nvSpPr>
        <p:spPr>
          <a:xfrm>
            <a:off x="0" y="0"/>
            <a:ext cx="9167813" cy="969963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0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10" name="Tecnología satelital para"/>
          <p:cNvSpPr txBox="1"/>
          <p:nvPr/>
        </p:nvSpPr>
        <p:spPr>
          <a:xfrm>
            <a:off x="36491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sz="3200" dirty="0" err="1" smtClean="0">
                <a:solidFill>
                  <a:srgbClr val="F79646"/>
                </a:solidFill>
              </a:rPr>
              <a:t>Contrôle</a:t>
            </a:r>
            <a:r>
              <a:rPr lang="es-ES_tradnl" sz="3200" dirty="0" smtClean="0">
                <a:solidFill>
                  <a:srgbClr val="F79646"/>
                </a:solidFill>
              </a:rPr>
              <a:t> et </a:t>
            </a:r>
            <a:r>
              <a:rPr lang="es-ES_tradnl" sz="3200" dirty="0" err="1" smtClean="0">
                <a:solidFill>
                  <a:srgbClr val="F79646"/>
                </a:solidFill>
              </a:rPr>
              <a:t>analyse</a:t>
            </a:r>
            <a:r>
              <a:rPr lang="es-ES_tradnl" sz="3200" dirty="0" smtClean="0">
                <a:solidFill>
                  <a:srgbClr val="F79646"/>
                </a:solidFill>
              </a:rPr>
              <a:t> des </a:t>
            </a:r>
            <a:r>
              <a:rPr lang="es-ES_tradnl" sz="3200" dirty="0" err="1" smtClean="0">
                <a:solidFill>
                  <a:schemeClr val="bg1"/>
                </a:solidFill>
              </a:rPr>
              <a:t>parcelles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11" name="Imagen 10" descr="cv_agro-gris_verde-mediano (1) (1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939" y="5012571"/>
            <a:ext cx="2341261" cy="5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769938"/>
            <a:ext cx="9144000" cy="60880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44036" name="Agrupar 8"/>
          <p:cNvGrpSpPr>
            <a:grpSpLocks noChangeAspect="1"/>
          </p:cNvGrpSpPr>
          <p:nvPr/>
        </p:nvGrpSpPr>
        <p:grpSpPr bwMode="auto">
          <a:xfrm>
            <a:off x="4011613" y="1920875"/>
            <a:ext cx="5832475" cy="3644900"/>
            <a:chOff x="5888766" y="1789853"/>
            <a:chExt cx="7032075" cy="4395047"/>
          </a:xfrm>
        </p:grpSpPr>
        <p:pic>
          <p:nvPicPr>
            <p:cNvPr id="44040" name="Imagen 1" descr="slider_09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766" y="1789853"/>
              <a:ext cx="7032075" cy="4395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Imagen 4" descr="ciclofenodeltrigo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31" y="2252134"/>
              <a:ext cx="5054976" cy="3140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7" name="Agrupar 12"/>
          <p:cNvGrpSpPr>
            <a:grpSpLocks noChangeAspect="1"/>
          </p:cNvGrpSpPr>
          <p:nvPr/>
        </p:nvGrpSpPr>
        <p:grpSpPr bwMode="auto">
          <a:xfrm>
            <a:off x="-509588" y="1920875"/>
            <a:ext cx="5832476" cy="3644900"/>
            <a:chOff x="-143008" y="1751753"/>
            <a:chExt cx="7032075" cy="4395047"/>
          </a:xfrm>
        </p:grpSpPr>
        <p:pic>
          <p:nvPicPr>
            <p:cNvPr id="44038" name="Imagen 1" descr="slider_09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3008" y="1751753"/>
              <a:ext cx="7032075" cy="4395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Imagen 14" descr="Capture d’écran 2017-04-19 à 13.39.45.png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66" y="2252134"/>
              <a:ext cx="5004000" cy="3128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ángulo"/>
          <p:cNvSpPr/>
          <p:nvPr/>
        </p:nvSpPr>
        <p:spPr>
          <a:xfrm>
            <a:off x="0" y="0"/>
            <a:ext cx="9167813" cy="969963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0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12" name="Tecnología satelital para"/>
          <p:cNvSpPr txBox="1"/>
          <p:nvPr/>
        </p:nvSpPr>
        <p:spPr>
          <a:xfrm>
            <a:off x="36491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sz="3200" dirty="0" err="1" smtClean="0">
                <a:solidFill>
                  <a:schemeClr val="bg1"/>
                </a:solidFill>
              </a:rPr>
              <a:t>Planification</a:t>
            </a:r>
            <a:r>
              <a:rPr lang="es-ES_tradnl" sz="3200" dirty="0" smtClean="0">
                <a:solidFill>
                  <a:schemeClr val="accent6"/>
                </a:solidFill>
              </a:rPr>
              <a:t> des </a:t>
            </a:r>
            <a:r>
              <a:rPr lang="es-ES_tradnl" sz="3200" dirty="0" err="1" smtClean="0">
                <a:solidFill>
                  <a:schemeClr val="accent6"/>
                </a:solidFill>
              </a:rPr>
              <a:t>pratiques</a:t>
            </a:r>
            <a:r>
              <a:rPr lang="es-ES_tradnl" sz="3200" dirty="0" smtClean="0">
                <a:solidFill>
                  <a:schemeClr val="accent6"/>
                </a:solidFill>
              </a:rPr>
              <a:t> </a:t>
            </a:r>
            <a:r>
              <a:rPr lang="es-ES_tradnl" sz="3200" dirty="0" err="1" smtClean="0">
                <a:solidFill>
                  <a:schemeClr val="accent6"/>
                </a:solidFill>
              </a:rPr>
              <a:t>agricoles</a:t>
            </a:r>
            <a:endParaRPr sz="3200" dirty="0">
              <a:solidFill>
                <a:schemeClr val="accent6"/>
              </a:solidFill>
            </a:endParaRPr>
          </a:p>
        </p:txBody>
      </p:sp>
      <p:pic>
        <p:nvPicPr>
          <p:cNvPr id="13" name="Imagen 12" descr="cv_agro-gris_verde-mediano (1) (1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939" y="5012571"/>
            <a:ext cx="2341261" cy="5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769938"/>
            <a:ext cx="9144000" cy="60880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45060" name="Agrupar 22"/>
          <p:cNvGrpSpPr>
            <a:grpSpLocks noChangeAspect="1"/>
          </p:cNvGrpSpPr>
          <p:nvPr/>
        </p:nvGrpSpPr>
        <p:grpSpPr bwMode="auto">
          <a:xfrm>
            <a:off x="4635500" y="2181225"/>
            <a:ext cx="4356100" cy="2794000"/>
            <a:chOff x="6527800" y="2790911"/>
            <a:chExt cx="4927600" cy="3175847"/>
          </a:xfrm>
        </p:grpSpPr>
        <p:pic>
          <p:nvPicPr>
            <p:cNvPr id="45064" name="Imagen 23" descr="modulo-drones-cv-agro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800" y="2790911"/>
              <a:ext cx="4927600" cy="3175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Imagen 24" descr="Imagen Drone Maíz helada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534" y="3866312"/>
              <a:ext cx="4430665" cy="2026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61" name="Imagen 21" descr="modulo-drones-cv-agr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" y="2181225"/>
            <a:ext cx="4319588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Imagen 17" descr="maparinde.pn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3" y="2524125"/>
            <a:ext cx="4067998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Imagen 20" descr="ambiente.tif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113" y="2327275"/>
            <a:ext cx="415925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"/>
          <p:cNvSpPr/>
          <p:nvPr/>
        </p:nvSpPr>
        <p:spPr>
          <a:xfrm>
            <a:off x="0" y="0"/>
            <a:ext cx="9167813" cy="969963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0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12" name="Tecnología satelital para"/>
          <p:cNvSpPr txBox="1"/>
          <p:nvPr/>
        </p:nvSpPr>
        <p:spPr>
          <a:xfrm>
            <a:off x="36491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sz="3200" dirty="0" err="1" smtClean="0">
                <a:solidFill>
                  <a:srgbClr val="FFFFFF"/>
                </a:solidFill>
              </a:rPr>
              <a:t>Agriculture</a:t>
            </a:r>
            <a:r>
              <a:rPr lang="es-ES_tradnl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3200" dirty="0" smtClean="0">
                <a:solidFill>
                  <a:schemeClr val="accent6"/>
                </a:solidFill>
              </a:rPr>
              <a:t>de </a:t>
            </a:r>
            <a:r>
              <a:rPr lang="es-ES_tradnl" sz="3200" dirty="0" err="1" smtClean="0">
                <a:solidFill>
                  <a:schemeClr val="accent6"/>
                </a:solidFill>
              </a:rPr>
              <a:t>précision</a:t>
            </a:r>
            <a:endParaRPr sz="3200" dirty="0">
              <a:solidFill>
                <a:schemeClr val="accent6"/>
              </a:solidFill>
            </a:endParaRPr>
          </a:p>
        </p:txBody>
      </p:sp>
      <p:pic>
        <p:nvPicPr>
          <p:cNvPr id="13" name="Imagen 12" descr="cv_agro-gris_verde-mediano (1) (1)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939" y="5012571"/>
            <a:ext cx="2341261" cy="5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769938"/>
            <a:ext cx="9144000" cy="60880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6084" name="Imagen 10" descr="modulo-drones-cv-agr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8" y="2170113"/>
            <a:ext cx="4319587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5" name="Agrupar 12"/>
          <p:cNvGrpSpPr>
            <a:grpSpLocks noChangeAspect="1"/>
          </p:cNvGrpSpPr>
          <p:nvPr/>
        </p:nvGrpSpPr>
        <p:grpSpPr bwMode="auto">
          <a:xfrm>
            <a:off x="4635500" y="2181225"/>
            <a:ext cx="4356100" cy="2794000"/>
            <a:chOff x="6527800" y="2790911"/>
            <a:chExt cx="4927600" cy="3175847"/>
          </a:xfrm>
        </p:grpSpPr>
        <p:pic>
          <p:nvPicPr>
            <p:cNvPr id="46088" name="Imagen 13" descr="modulo-drones-cv-agro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800" y="2790911"/>
              <a:ext cx="4927600" cy="3175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9" name="Imagen 14" descr="Imagen Drone Maíz helada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534" y="3866312"/>
              <a:ext cx="4430665" cy="2026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ángulo"/>
          <p:cNvSpPr/>
          <p:nvPr/>
        </p:nvSpPr>
        <p:spPr>
          <a:xfrm>
            <a:off x="0" y="0"/>
            <a:ext cx="9167813" cy="969963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0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pic>
        <p:nvPicPr>
          <p:cNvPr id="46087" name="Imagen 22" descr="logo_fotoarea_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825" y="0"/>
            <a:ext cx="2300288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cnología satelital para"/>
          <p:cNvSpPr txBox="1"/>
          <p:nvPr/>
        </p:nvSpPr>
        <p:spPr>
          <a:xfrm>
            <a:off x="36491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sz="3200" dirty="0" err="1" smtClean="0">
                <a:solidFill>
                  <a:schemeClr val="bg1"/>
                </a:solidFill>
              </a:rPr>
              <a:t>Images</a:t>
            </a:r>
            <a:r>
              <a:rPr lang="es-ES_tradnl" sz="3200" dirty="0" smtClean="0">
                <a:solidFill>
                  <a:srgbClr val="F79646"/>
                </a:solidFill>
              </a:rPr>
              <a:t> </a:t>
            </a:r>
            <a:r>
              <a:rPr lang="es-ES_tradnl" sz="3200" dirty="0" err="1" smtClean="0">
                <a:solidFill>
                  <a:srgbClr val="F79646"/>
                </a:solidFill>
              </a:rPr>
              <a:t>multispectrales</a:t>
            </a:r>
            <a:r>
              <a:rPr lang="es-ES_tradnl" sz="3200" dirty="0" smtClean="0">
                <a:solidFill>
                  <a:srgbClr val="F79646"/>
                </a:solidFill>
              </a:rPr>
              <a:t> </a:t>
            </a:r>
            <a:endParaRPr sz="3200" dirty="0">
              <a:solidFill>
                <a:srgbClr val="F79646"/>
              </a:solidFill>
            </a:endParaRPr>
          </a:p>
        </p:txBody>
      </p:sp>
      <p:pic>
        <p:nvPicPr>
          <p:cNvPr id="46086" name="Imagen 21" descr="drone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572087">
            <a:off x="5865813" y="4763"/>
            <a:ext cx="19748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 descr="cv_agro-gris_verde-mediano (1) (1)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939" y="5012571"/>
            <a:ext cx="2341261" cy="5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ítulo"/>
          <p:cNvSpPr txBox="1">
            <a:spLocks noGrp="1"/>
          </p:cNvSpPr>
          <p:nvPr>
            <p:ph type="title" idx="4294967295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 </a:t>
            </a:r>
          </a:p>
        </p:txBody>
      </p:sp>
      <p:pic>
        <p:nvPicPr>
          <p:cNvPr id="36" name="foro climavista agro .jpg" descr="foro climavista agro 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969962"/>
            <a:ext cx="9144002" cy="510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ra.coco.png" descr="para.coc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4538" y="1589037"/>
            <a:ext cx="5052049" cy="314970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Rectángulo"/>
          <p:cNvSpPr/>
          <p:nvPr/>
        </p:nvSpPr>
        <p:spPr>
          <a:xfrm>
            <a:off x="2363787" y="6043612"/>
            <a:ext cx="2746376" cy="828676"/>
          </a:xfrm>
          <a:prstGeom prst="rect">
            <a:avLst/>
          </a:prstGeom>
          <a:solidFill>
            <a:srgbClr val="416A9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39" name="CLIMATE CHANGE"/>
          <p:cNvSpPr txBox="1"/>
          <p:nvPr/>
        </p:nvSpPr>
        <p:spPr>
          <a:xfrm>
            <a:off x="2363787" y="5951235"/>
            <a:ext cx="2746376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algn="ctr"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dirty="0" smtClean="0"/>
              <a:t>CHANGEMENT </a:t>
            </a:r>
          </a:p>
          <a:p>
            <a:pPr algn="ctr"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dirty="0" smtClean="0"/>
              <a:t>CLIMATIQUE</a:t>
            </a:r>
            <a:endParaRPr dirty="0"/>
          </a:p>
        </p:txBody>
      </p:sp>
      <p:sp>
        <p:nvSpPr>
          <p:cNvPr id="40" name="Rectángulo"/>
          <p:cNvSpPr/>
          <p:nvPr/>
        </p:nvSpPr>
        <p:spPr>
          <a:xfrm>
            <a:off x="0" y="6043612"/>
            <a:ext cx="2374900" cy="831851"/>
          </a:xfrm>
          <a:prstGeom prst="rect">
            <a:avLst/>
          </a:prstGeom>
          <a:solidFill>
            <a:srgbClr val="36597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41" name="INVESTIGACIÓN"/>
          <p:cNvSpPr txBox="1"/>
          <p:nvPr/>
        </p:nvSpPr>
        <p:spPr>
          <a:xfrm>
            <a:off x="0" y="6070917"/>
            <a:ext cx="23749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algn="ctr"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dirty="0" smtClean="0"/>
              <a:t>RECHERCHE</a:t>
            </a:r>
            <a:endParaRPr dirty="0"/>
          </a:p>
        </p:txBody>
      </p:sp>
      <p:sp>
        <p:nvSpPr>
          <p:cNvPr id="42" name="Rectángulo"/>
          <p:cNvSpPr/>
          <p:nvPr/>
        </p:nvSpPr>
        <p:spPr>
          <a:xfrm>
            <a:off x="5099050" y="6043612"/>
            <a:ext cx="4068763" cy="831851"/>
          </a:xfrm>
          <a:prstGeom prst="rect">
            <a:avLst/>
          </a:prstGeom>
          <a:solidFill>
            <a:srgbClr val="4979A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43" name="BIG DATA / DATA SCIENCE"/>
          <p:cNvSpPr txBox="1"/>
          <p:nvPr/>
        </p:nvSpPr>
        <p:spPr>
          <a:xfrm>
            <a:off x="5099050" y="6070917"/>
            <a:ext cx="4068763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algn="ctr"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BIG DATA / DATA SCIENCE</a:t>
            </a:r>
          </a:p>
        </p:txBody>
      </p:sp>
      <p:sp>
        <p:nvSpPr>
          <p:cNvPr id="44" name="Rectángulo"/>
          <p:cNvSpPr/>
          <p:nvPr/>
        </p:nvSpPr>
        <p:spPr>
          <a:xfrm>
            <a:off x="0" y="0"/>
            <a:ext cx="9167813" cy="969963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4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45" name="EcoclimaSol: 1 desafío, 3 pilares"/>
          <p:cNvSpPr txBox="1"/>
          <p:nvPr/>
        </p:nvSpPr>
        <p:spPr>
          <a:xfrm>
            <a:off x="396101" y="192594"/>
            <a:ext cx="9167813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200" b="1" dirty="0" smtClean="0">
                <a:solidFill>
                  <a:srgbClr val="FF9805"/>
                </a:solidFill>
              </a:rPr>
              <a:t>Ecoclima</a:t>
            </a:r>
            <a:r>
              <a:rPr lang="en-US" sz="3200" b="1" dirty="0" smtClean="0">
                <a:solidFill>
                  <a:srgbClr val="FF9805"/>
                </a:solidFill>
              </a:rPr>
              <a:t>s</a:t>
            </a:r>
            <a:r>
              <a:rPr sz="3200" b="1" dirty="0" smtClean="0">
                <a:solidFill>
                  <a:srgbClr val="FF9805"/>
                </a:solidFill>
              </a:rPr>
              <a:t>ol</a:t>
            </a:r>
            <a:r>
              <a:rPr sz="3200" b="1" dirty="0">
                <a:solidFill>
                  <a:srgbClr val="FF9805"/>
                </a:solidFill>
              </a:rPr>
              <a:t>:</a:t>
            </a:r>
            <a:r>
              <a:rPr sz="3200" dirty="0">
                <a:solidFill>
                  <a:srgbClr val="FF9805"/>
                </a:solidFill>
              </a:rPr>
              <a:t> </a:t>
            </a:r>
            <a:r>
              <a:rPr sz="3200" dirty="0"/>
              <a:t>1 </a:t>
            </a:r>
            <a:r>
              <a:rPr sz="3200" dirty="0" smtClean="0"/>
              <a:t>d</a:t>
            </a:r>
            <a:r>
              <a:rPr lang="es-ES_tradnl" sz="3200" dirty="0" err="1" smtClean="0"/>
              <a:t>éfi</a:t>
            </a:r>
            <a:r>
              <a:rPr sz="3200" dirty="0" smtClean="0"/>
              <a:t>, </a:t>
            </a:r>
            <a:r>
              <a:rPr sz="3200" dirty="0"/>
              <a:t>3 </a:t>
            </a:r>
            <a:r>
              <a:rPr sz="3200" dirty="0" smtClean="0"/>
              <a:t>pil</a:t>
            </a:r>
            <a:r>
              <a:rPr lang="es-ES_tradnl" sz="3200" dirty="0" err="1" smtClean="0"/>
              <a:t>ier</a:t>
            </a:r>
            <a:r>
              <a:rPr sz="3200" dirty="0" smtClean="0"/>
              <a:t>s</a:t>
            </a:r>
            <a:endParaRPr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"/>
          <p:cNvSpPr txBox="1">
            <a:spLocks noGrp="1"/>
          </p:cNvSpPr>
          <p:nvPr>
            <p:ph type="title" idx="4294967295"/>
          </p:nvPr>
        </p:nvSpPr>
        <p:spPr>
          <a:xfrm>
            <a:off x="685800" y="868362"/>
            <a:ext cx="7772400" cy="2387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 </a:t>
            </a:r>
          </a:p>
        </p:txBody>
      </p:sp>
      <p:sp>
        <p:nvSpPr>
          <p:cNvPr id="48" name="Rectángulo"/>
          <p:cNvSpPr/>
          <p:nvPr/>
        </p:nvSpPr>
        <p:spPr>
          <a:xfrm>
            <a:off x="0" y="-11113"/>
            <a:ext cx="9167813" cy="981076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4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49" name="Cuando los datos no fluyen…"/>
          <p:cNvSpPr txBox="1"/>
          <p:nvPr/>
        </p:nvSpPr>
        <p:spPr>
          <a:xfrm>
            <a:off x="419928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200" dirty="0" err="1" smtClean="0">
                <a:solidFill>
                  <a:schemeClr val="accent6"/>
                </a:solidFill>
              </a:rPr>
              <a:t>Objectif</a:t>
            </a:r>
            <a:r>
              <a:rPr lang="en-US" sz="3200" dirty="0" smtClean="0">
                <a:solidFill>
                  <a:schemeClr val="accent6"/>
                </a:solidFill>
              </a:rPr>
              <a:t> principal du </a:t>
            </a:r>
            <a:r>
              <a:rPr lang="en-US" sz="3200" dirty="0" err="1" smtClean="0">
                <a:solidFill>
                  <a:schemeClr val="accent6"/>
                </a:solidFill>
              </a:rPr>
              <a:t>projet</a:t>
            </a:r>
            <a:r>
              <a:rPr lang="en-US" sz="3200" dirty="0" smtClean="0">
                <a:solidFill>
                  <a:schemeClr val="accent6"/>
                </a:solidFill>
              </a:rPr>
              <a:t> ARIPA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50" name="shutterstock_227691892.jpg" descr="shutterstock_2276918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69962"/>
            <a:ext cx="9144000" cy="588803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Rectángulo"/>
          <p:cNvSpPr/>
          <p:nvPr/>
        </p:nvSpPr>
        <p:spPr>
          <a:xfrm>
            <a:off x="-23813" y="969962"/>
            <a:ext cx="9167813" cy="5888038"/>
          </a:xfrm>
          <a:prstGeom prst="rect">
            <a:avLst/>
          </a:prstGeom>
          <a:solidFill>
            <a:srgbClr val="262626">
              <a:alpha val="5999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ector…"/>
          <p:cNvSpPr txBox="1"/>
          <p:nvPr/>
        </p:nvSpPr>
        <p:spPr>
          <a:xfrm>
            <a:off x="-11907" y="1477962"/>
            <a:ext cx="9167813" cy="4939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50000"/>
              </a:lnSpc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3000" b="1" dirty="0">
                <a:sym typeface="Helvetica"/>
              </a:rPr>
              <a:t>O</a:t>
            </a:r>
            <a:r>
              <a:rPr lang="fr-FR" sz="3000" b="1" dirty="0" smtClean="0">
                <a:sym typeface="Helvetica"/>
              </a:rPr>
              <a:t>ffrir </a:t>
            </a:r>
            <a:r>
              <a:rPr lang="fr-FR" sz="3000" b="1" dirty="0">
                <a:sym typeface="Helvetica"/>
              </a:rPr>
              <a:t>au secteur agricole </a:t>
            </a:r>
            <a:endParaRPr lang="fr-FR" sz="3000" b="1" dirty="0" smtClean="0">
              <a:sym typeface="Helvetica"/>
            </a:endParaRPr>
          </a:p>
          <a:p>
            <a:pPr algn="ctr">
              <a:lnSpc>
                <a:spcPct val="150000"/>
              </a:lnSpc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3000" b="1" dirty="0" smtClean="0">
                <a:sym typeface="Helvetica"/>
              </a:rPr>
              <a:t>une </a:t>
            </a:r>
            <a:r>
              <a:rPr lang="fr-FR" sz="3000" b="1" dirty="0">
                <a:sym typeface="Helvetica"/>
              </a:rPr>
              <a:t>plateforme interactive et </a:t>
            </a:r>
            <a:r>
              <a:rPr lang="fr-FR" sz="3000" b="1" dirty="0" smtClean="0">
                <a:sym typeface="Helvetica"/>
              </a:rPr>
              <a:t>pédagogique</a:t>
            </a:r>
          </a:p>
          <a:p>
            <a:pPr algn="ctr">
              <a:lnSpc>
                <a:spcPct val="150000"/>
              </a:lnSpc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3000" b="1" dirty="0" smtClean="0">
                <a:sym typeface="Helvetica"/>
              </a:rPr>
              <a:t>afin </a:t>
            </a:r>
            <a:r>
              <a:rPr lang="fr-FR" sz="3000" b="1" dirty="0">
                <a:sym typeface="Helvetica"/>
              </a:rPr>
              <a:t>de diffuser les scénarios d’impact </a:t>
            </a:r>
            <a:endParaRPr lang="fr-FR" sz="3000" b="1" dirty="0" smtClean="0">
              <a:sym typeface="Helvetica"/>
            </a:endParaRPr>
          </a:p>
          <a:p>
            <a:pPr algn="ctr">
              <a:lnSpc>
                <a:spcPct val="150000"/>
              </a:lnSpc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3000" b="1" dirty="0" smtClean="0">
                <a:sym typeface="Helvetica"/>
              </a:rPr>
              <a:t>du </a:t>
            </a:r>
            <a:r>
              <a:rPr lang="fr-FR" sz="3000" b="1" dirty="0">
                <a:sym typeface="Helvetica"/>
              </a:rPr>
              <a:t>changement climatique sur </a:t>
            </a:r>
            <a:endParaRPr lang="fr-FR" sz="3000" b="1" dirty="0" smtClean="0">
              <a:sym typeface="Helvetica"/>
            </a:endParaRPr>
          </a:p>
          <a:p>
            <a:pPr algn="ctr">
              <a:lnSpc>
                <a:spcPct val="150000"/>
              </a:lnSpc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3000" b="1" dirty="0" smtClean="0">
                <a:sym typeface="Helvetica"/>
              </a:rPr>
              <a:t>les </a:t>
            </a:r>
            <a:r>
              <a:rPr lang="fr-FR" sz="3000" b="1" dirty="0">
                <a:sym typeface="Helvetica"/>
              </a:rPr>
              <a:t>rendements et les risques </a:t>
            </a:r>
            <a:r>
              <a:rPr lang="fr-FR" sz="3000" b="1" dirty="0" smtClean="0">
                <a:sym typeface="Helvetica"/>
              </a:rPr>
              <a:t>phytosanitaires</a:t>
            </a:r>
          </a:p>
          <a:p>
            <a:pPr algn="ctr">
              <a:lnSpc>
                <a:spcPct val="150000"/>
              </a:lnSpc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3000" b="1" dirty="0" smtClean="0">
                <a:sym typeface="Helvetica"/>
              </a:rPr>
              <a:t>et </a:t>
            </a:r>
            <a:r>
              <a:rPr lang="fr-FR" sz="3000" b="1" dirty="0">
                <a:sym typeface="Helvetica"/>
              </a:rPr>
              <a:t>de pouvoir construire </a:t>
            </a:r>
            <a:endParaRPr lang="fr-FR" sz="3000" b="1" dirty="0" smtClean="0">
              <a:sym typeface="Helvetica"/>
            </a:endParaRPr>
          </a:p>
          <a:p>
            <a:pPr algn="ctr">
              <a:lnSpc>
                <a:spcPct val="150000"/>
              </a:lnSpc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fr-FR" sz="3000" b="1" dirty="0" smtClean="0">
                <a:sym typeface="Helvetica"/>
              </a:rPr>
              <a:t>différentes stratégies </a:t>
            </a:r>
            <a:r>
              <a:rPr lang="fr-FR" sz="3000" b="1" dirty="0">
                <a:sym typeface="Helvetica"/>
              </a:rPr>
              <a:t>d’adaptation. </a:t>
            </a:r>
            <a:endParaRPr sz="3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"/>
          <p:cNvSpPr txBox="1">
            <a:spLocks noGrp="1"/>
          </p:cNvSpPr>
          <p:nvPr>
            <p:ph type="title" idx="4294967295"/>
          </p:nvPr>
        </p:nvSpPr>
        <p:spPr>
          <a:xfrm>
            <a:off x="685800" y="868362"/>
            <a:ext cx="7772400" cy="2387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 </a:t>
            </a:r>
          </a:p>
        </p:txBody>
      </p:sp>
      <p:sp>
        <p:nvSpPr>
          <p:cNvPr id="48" name="Rectángulo"/>
          <p:cNvSpPr/>
          <p:nvPr/>
        </p:nvSpPr>
        <p:spPr>
          <a:xfrm>
            <a:off x="0" y="-11113"/>
            <a:ext cx="9167813" cy="981076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4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49" name="Cuando los datos no fluyen…"/>
          <p:cNvSpPr txBox="1"/>
          <p:nvPr/>
        </p:nvSpPr>
        <p:spPr>
          <a:xfrm>
            <a:off x="419928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200" dirty="0" smtClean="0">
                <a:solidFill>
                  <a:schemeClr val="accent6"/>
                </a:solidFill>
              </a:rPr>
              <a:t>SIMULATEURS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50" name="shutterstock_227691892.jpg" descr="shutterstock_2276918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69962"/>
            <a:ext cx="9144000" cy="588803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Rectángulo"/>
          <p:cNvSpPr/>
          <p:nvPr/>
        </p:nvSpPr>
        <p:spPr>
          <a:xfrm>
            <a:off x="-23813" y="969962"/>
            <a:ext cx="9167813" cy="5888038"/>
          </a:xfrm>
          <a:prstGeom prst="rect">
            <a:avLst/>
          </a:prstGeom>
          <a:solidFill>
            <a:srgbClr val="262626">
              <a:alpha val="5999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ector…"/>
          <p:cNvSpPr txBox="1"/>
          <p:nvPr/>
        </p:nvSpPr>
        <p:spPr>
          <a:xfrm>
            <a:off x="0" y="1915794"/>
            <a:ext cx="9167813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000" dirty="0" err="1" smtClean="0"/>
              <a:t>Simulateur</a:t>
            </a:r>
            <a:r>
              <a:rPr lang="en-US" sz="3000" dirty="0" smtClean="0"/>
              <a:t> de </a:t>
            </a:r>
            <a:r>
              <a:rPr lang="en-US" sz="3000" dirty="0" err="1" smtClean="0"/>
              <a:t>rendement</a:t>
            </a:r>
            <a:endParaRPr lang="en-US" sz="3000" dirty="0" smtClean="0"/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3000" dirty="0"/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000" dirty="0" err="1" smtClean="0"/>
              <a:t>Simulateur</a:t>
            </a:r>
            <a:r>
              <a:rPr lang="en-US" sz="3000" dirty="0" smtClean="0"/>
              <a:t> de </a:t>
            </a:r>
            <a:r>
              <a:rPr lang="en-US" sz="3000" dirty="0" err="1" smtClean="0"/>
              <a:t>fusariose</a:t>
            </a:r>
            <a:endParaRPr lang="en-US" sz="3000" dirty="0" smtClean="0"/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3000" dirty="0"/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000" dirty="0" err="1" smtClean="0"/>
              <a:t>Simulateur</a:t>
            </a:r>
            <a:r>
              <a:rPr lang="en-US" sz="3000" dirty="0" smtClean="0"/>
              <a:t> </a:t>
            </a:r>
            <a:r>
              <a:rPr lang="en-US" sz="3000" dirty="0" err="1" smtClean="0"/>
              <a:t>d’impact</a:t>
            </a:r>
            <a:r>
              <a:rPr lang="en-US" sz="3000" dirty="0" smtClean="0"/>
              <a:t>/adaptation au </a:t>
            </a:r>
            <a:r>
              <a:rPr lang="en-US" sz="3000" dirty="0" err="1" smtClean="0"/>
              <a:t>changement</a:t>
            </a:r>
            <a:r>
              <a:rPr lang="en-US" sz="3000" dirty="0" smtClean="0"/>
              <a:t> </a:t>
            </a:r>
            <a:r>
              <a:rPr lang="en-US" sz="3000" dirty="0" err="1" smtClean="0"/>
              <a:t>climatique</a:t>
            </a:r>
            <a:r>
              <a:rPr lang="en-US" sz="3000" dirty="0" smtClean="0"/>
              <a:t>	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869873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r="7106" b="5135"/>
          <a:stretch/>
        </p:blipFill>
        <p:spPr bwMode="auto">
          <a:xfrm>
            <a:off x="67735" y="67731"/>
            <a:ext cx="8991600" cy="6739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9407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r="7578" b="5851"/>
          <a:stretch/>
        </p:blipFill>
        <p:spPr bwMode="auto">
          <a:xfrm>
            <a:off x="0" y="0"/>
            <a:ext cx="9025467" cy="670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07664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r="7345" b="487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1085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8261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7792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51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9144000" cy="600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2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144000" cy="57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98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5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13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.jpeg" descr="imag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763" y="0"/>
            <a:ext cx="9172350" cy="6961188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Rectángulo"/>
          <p:cNvSpPr/>
          <p:nvPr/>
        </p:nvSpPr>
        <p:spPr>
          <a:xfrm>
            <a:off x="0" y="0"/>
            <a:ext cx="9167813" cy="969963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0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97" name="Impacto digital en Agro-Seguros"/>
          <p:cNvSpPr txBox="1"/>
          <p:nvPr/>
        </p:nvSpPr>
        <p:spPr>
          <a:xfrm>
            <a:off x="391945" y="192594"/>
            <a:ext cx="9167813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sz="3200" dirty="0" smtClean="0"/>
              <a:t>I</a:t>
            </a:r>
            <a:r>
              <a:rPr sz="3200" dirty="0" smtClean="0"/>
              <a:t>mpact </a:t>
            </a:r>
            <a:r>
              <a:rPr lang="es-ES_tradnl" sz="3200" dirty="0" smtClean="0"/>
              <a:t>du </a:t>
            </a:r>
            <a:r>
              <a:rPr sz="3200" dirty="0" smtClean="0"/>
              <a:t>digital </a:t>
            </a:r>
            <a:r>
              <a:rPr sz="3200" dirty="0"/>
              <a:t>en </a:t>
            </a:r>
            <a:r>
              <a:rPr sz="3200" dirty="0">
                <a:solidFill>
                  <a:srgbClr val="F79646"/>
                </a:solidFill>
              </a:rPr>
              <a:t>Agro</a:t>
            </a:r>
            <a:r>
              <a:rPr sz="3200" dirty="0" smtClean="0">
                <a:solidFill>
                  <a:srgbClr val="F79646"/>
                </a:solidFill>
              </a:rPr>
              <a:t>-</a:t>
            </a:r>
            <a:r>
              <a:rPr lang="fr-FR" sz="3200" dirty="0" smtClean="0">
                <a:solidFill>
                  <a:srgbClr val="F79646"/>
                </a:solidFill>
              </a:rPr>
              <a:t>Assurances</a:t>
            </a:r>
            <a:endParaRPr sz="3200" dirty="0">
              <a:solidFill>
                <a:srgbClr val="F79646"/>
              </a:solidFill>
            </a:endParaRPr>
          </a:p>
        </p:txBody>
      </p:sp>
      <p:sp>
        <p:nvSpPr>
          <p:cNvPr id="98" name="Rectángulo redondeado"/>
          <p:cNvSpPr/>
          <p:nvPr/>
        </p:nvSpPr>
        <p:spPr>
          <a:xfrm>
            <a:off x="1744662" y="5751512"/>
            <a:ext cx="5842001" cy="804863"/>
          </a:xfrm>
          <a:prstGeom prst="roundRect">
            <a:avLst>
              <a:gd name="adj" fmla="val 16667"/>
            </a:avLst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99" name="Suscripción. Control. Siniestralidad.…"/>
          <p:cNvSpPr txBox="1"/>
          <p:nvPr/>
        </p:nvSpPr>
        <p:spPr>
          <a:xfrm>
            <a:off x="1731962" y="5834062"/>
            <a:ext cx="584200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2000" dirty="0" smtClean="0"/>
              <a:t>S</a:t>
            </a:r>
            <a:r>
              <a:rPr lang="es-ES_tradnl" sz="2000" dirty="0" smtClean="0"/>
              <a:t>o</a:t>
            </a:r>
            <a:r>
              <a:rPr sz="2000" dirty="0" smtClean="0"/>
              <a:t>uscri</a:t>
            </a:r>
            <a:r>
              <a:rPr lang="es-ES_tradnl" sz="2000" dirty="0" err="1" smtClean="0"/>
              <a:t>ption</a:t>
            </a:r>
            <a:r>
              <a:rPr sz="2000" dirty="0" smtClean="0"/>
              <a:t>. Contr</a:t>
            </a:r>
            <a:r>
              <a:rPr lang="fr-FR" sz="2000" dirty="0" smtClean="0"/>
              <a:t>ô</a:t>
            </a:r>
            <a:r>
              <a:rPr sz="2000" dirty="0" smtClean="0"/>
              <a:t>l</a:t>
            </a:r>
            <a:r>
              <a:rPr lang="es-ES_tradnl" sz="2000" dirty="0" smtClean="0"/>
              <a:t>e</a:t>
            </a:r>
            <a:r>
              <a:rPr sz="2000" dirty="0" smtClean="0"/>
              <a:t>. Sini</a:t>
            </a:r>
            <a:r>
              <a:rPr lang="es-ES_tradnl" sz="2000" dirty="0" err="1" smtClean="0"/>
              <a:t>stralité</a:t>
            </a:r>
            <a:r>
              <a:rPr sz="2000" dirty="0" smtClean="0"/>
              <a:t>.</a:t>
            </a:r>
            <a:endParaRPr sz="2000" dirty="0"/>
          </a:p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2000" dirty="0" smtClean="0"/>
              <a:t>D</a:t>
            </a:r>
            <a:r>
              <a:rPr lang="es-ES_tradnl" sz="2000" dirty="0" smtClean="0"/>
              <a:t>é</a:t>
            </a:r>
            <a:r>
              <a:rPr sz="2000" dirty="0" smtClean="0"/>
              <a:t>tec</a:t>
            </a:r>
            <a:r>
              <a:rPr lang="es-ES_tradnl" sz="2000" dirty="0" err="1" smtClean="0"/>
              <a:t>tion</a:t>
            </a:r>
            <a:r>
              <a:rPr lang="es-ES_tradnl" sz="2000" dirty="0" smtClean="0"/>
              <a:t> des fraudes</a:t>
            </a:r>
            <a:endParaRPr sz="2000" dirty="0"/>
          </a:p>
        </p:txBody>
      </p:sp>
      <p:grpSp>
        <p:nvGrpSpPr>
          <p:cNvPr id="102" name="cv_seguros-gris_azul-mediano.png"/>
          <p:cNvGrpSpPr/>
          <p:nvPr/>
        </p:nvGrpSpPr>
        <p:grpSpPr>
          <a:xfrm>
            <a:off x="1795462" y="1612900"/>
            <a:ext cx="2641601" cy="635000"/>
            <a:chOff x="0" y="0"/>
            <a:chExt cx="2641600" cy="635000"/>
          </a:xfrm>
        </p:grpSpPr>
        <p:sp>
          <p:nvSpPr>
            <p:cNvPr id="100" name="Rectángulo"/>
            <p:cNvSpPr/>
            <p:nvPr/>
          </p:nvSpPr>
          <p:spPr>
            <a:xfrm>
              <a:off x="0" y="0"/>
              <a:ext cx="2641600" cy="635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01" name="cv_seguros-gris_azul-mediano.png" descr="cv_seguros-gris_azul-mediano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41600" cy="63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3" name="screen.png" descr="scree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7375" y="969962"/>
            <a:ext cx="8256588" cy="5202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Underwriting_new.tiff" descr="Underwriting_new.tif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225" y="1612900"/>
            <a:ext cx="5938838" cy="35909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7" name="cv_seguros-gris_azul-mediano.png"/>
          <p:cNvGrpSpPr/>
          <p:nvPr/>
        </p:nvGrpSpPr>
        <p:grpSpPr>
          <a:xfrm>
            <a:off x="1816100" y="1633537"/>
            <a:ext cx="2268538" cy="544513"/>
            <a:chOff x="0" y="0"/>
            <a:chExt cx="2268537" cy="544512"/>
          </a:xfrm>
        </p:grpSpPr>
        <p:sp>
          <p:nvSpPr>
            <p:cNvPr id="105" name="Rectángulo"/>
            <p:cNvSpPr/>
            <p:nvPr/>
          </p:nvSpPr>
          <p:spPr>
            <a:xfrm>
              <a:off x="0" y="0"/>
              <a:ext cx="2268538" cy="5445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06" name="cv_seguros-gris_azul-mediano.png" descr="cv_seguros-gris_azul-mediano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268538" cy="544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8" name="image.png" descr="ima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2899" y="2425700"/>
            <a:ext cx="3652839" cy="2778125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Rectángulo"/>
          <p:cNvSpPr/>
          <p:nvPr/>
        </p:nvSpPr>
        <p:spPr>
          <a:xfrm>
            <a:off x="6400800" y="2425700"/>
            <a:ext cx="1241425" cy="27781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81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"/>
          <p:cNvSpPr txBox="1">
            <a:spLocks noGrp="1"/>
          </p:cNvSpPr>
          <p:nvPr>
            <p:ph type="title" idx="4294967295"/>
          </p:nvPr>
        </p:nvSpPr>
        <p:spPr>
          <a:xfrm>
            <a:off x="685800" y="868362"/>
            <a:ext cx="7772400" cy="2387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 </a:t>
            </a:r>
          </a:p>
        </p:txBody>
      </p:sp>
      <p:sp>
        <p:nvSpPr>
          <p:cNvPr id="48" name="Rectángulo"/>
          <p:cNvSpPr/>
          <p:nvPr/>
        </p:nvSpPr>
        <p:spPr>
          <a:xfrm>
            <a:off x="0" y="-11113"/>
            <a:ext cx="9167813" cy="981076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4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49" name="Cuando los datos no fluyen…"/>
          <p:cNvSpPr txBox="1"/>
          <p:nvPr/>
        </p:nvSpPr>
        <p:spPr>
          <a:xfrm>
            <a:off x="-340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200" smtClean="0">
                <a:solidFill>
                  <a:schemeClr val="accent6"/>
                </a:solidFill>
              </a:rPr>
              <a:t>SIMULATEUR DE CHANGEMENT CLIMATIQUE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50" name="shutterstock_227691892.jpg" descr="shutterstock_2276918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69962"/>
            <a:ext cx="9144000" cy="588803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Rectángulo"/>
          <p:cNvSpPr/>
          <p:nvPr/>
        </p:nvSpPr>
        <p:spPr>
          <a:xfrm>
            <a:off x="-23813" y="969962"/>
            <a:ext cx="9167813" cy="5888038"/>
          </a:xfrm>
          <a:prstGeom prst="rect">
            <a:avLst/>
          </a:prstGeom>
          <a:solidFill>
            <a:srgbClr val="262626">
              <a:alpha val="5999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ector…"/>
          <p:cNvSpPr txBox="1"/>
          <p:nvPr/>
        </p:nvSpPr>
        <p:spPr>
          <a:xfrm>
            <a:off x="0" y="1915794"/>
            <a:ext cx="9167813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000" dirty="0" err="1" smtClean="0"/>
              <a:t>Choix</a:t>
            </a:r>
            <a:r>
              <a:rPr lang="en-US" sz="3000" dirty="0" smtClean="0"/>
              <a:t> de </a:t>
            </a:r>
            <a:r>
              <a:rPr lang="en-US" sz="3000" dirty="0" err="1" smtClean="0"/>
              <a:t>parcelle</a:t>
            </a:r>
            <a:r>
              <a:rPr lang="en-US" sz="3000" dirty="0" smtClean="0"/>
              <a:t>, </a:t>
            </a:r>
            <a:r>
              <a:rPr lang="en-US" sz="3000" dirty="0" err="1" smtClean="0"/>
              <a:t>variétés</a:t>
            </a:r>
            <a:r>
              <a:rPr lang="en-US" sz="3000" dirty="0" smtClean="0"/>
              <a:t>, date de semis, etc.</a:t>
            </a:r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3000" dirty="0"/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000" dirty="0" err="1" smtClean="0"/>
              <a:t>Sélection</a:t>
            </a:r>
            <a:r>
              <a:rPr lang="en-US" sz="3000" dirty="0" smtClean="0"/>
              <a:t> d’un </a:t>
            </a:r>
            <a:r>
              <a:rPr lang="en-US" sz="3000" dirty="0" err="1" smtClean="0"/>
              <a:t>modèle</a:t>
            </a:r>
            <a:r>
              <a:rPr lang="en-US" sz="3000" dirty="0" smtClean="0"/>
              <a:t> IPCC </a:t>
            </a:r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3000" dirty="0"/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000" dirty="0" err="1" smtClean="0"/>
              <a:t>Génération</a:t>
            </a:r>
            <a:r>
              <a:rPr lang="en-US" sz="3000" dirty="0" smtClean="0"/>
              <a:t> de </a:t>
            </a:r>
            <a:r>
              <a:rPr lang="en-US" sz="3000" dirty="0" err="1" smtClean="0"/>
              <a:t>séries</a:t>
            </a:r>
            <a:r>
              <a:rPr lang="en-US" sz="3000" dirty="0" smtClean="0"/>
              <a:t> </a:t>
            </a:r>
            <a:r>
              <a:rPr lang="en-US" sz="3000" dirty="0" err="1" smtClean="0"/>
              <a:t>climatiques</a:t>
            </a:r>
            <a:r>
              <a:rPr lang="en-US" sz="3000" dirty="0" smtClean="0"/>
              <a:t> par </a:t>
            </a:r>
            <a:r>
              <a:rPr lang="en-US" sz="3000" dirty="0" err="1" smtClean="0"/>
              <a:t>générateur</a:t>
            </a:r>
            <a:r>
              <a:rPr lang="en-US" sz="3000" dirty="0" smtClean="0"/>
              <a:t> de temps	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1048875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"/>
          <p:cNvSpPr txBox="1">
            <a:spLocks noGrp="1"/>
          </p:cNvSpPr>
          <p:nvPr>
            <p:ph type="title" idx="4294967295"/>
          </p:nvPr>
        </p:nvSpPr>
        <p:spPr>
          <a:xfrm>
            <a:off x="685800" y="868362"/>
            <a:ext cx="7772400" cy="2387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 </a:t>
            </a:r>
          </a:p>
        </p:txBody>
      </p:sp>
      <p:sp>
        <p:nvSpPr>
          <p:cNvPr id="48" name="Rectángulo"/>
          <p:cNvSpPr/>
          <p:nvPr/>
        </p:nvSpPr>
        <p:spPr>
          <a:xfrm>
            <a:off x="0" y="-11113"/>
            <a:ext cx="9167813" cy="981076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4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49" name="Cuando los datos no fluyen…"/>
          <p:cNvSpPr txBox="1"/>
          <p:nvPr/>
        </p:nvSpPr>
        <p:spPr>
          <a:xfrm>
            <a:off x="-340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200" dirty="0" err="1" smtClean="0">
                <a:solidFill>
                  <a:schemeClr val="accent6"/>
                </a:solidFill>
              </a:rPr>
              <a:t>Générateur</a:t>
            </a:r>
            <a:r>
              <a:rPr lang="en-US" sz="3200" dirty="0" smtClean="0">
                <a:solidFill>
                  <a:schemeClr val="accent6"/>
                </a:solidFill>
              </a:rPr>
              <a:t> de temps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50" name="shutterstock_227691892.jpg" descr="shutterstock_2276918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69962"/>
            <a:ext cx="9144000" cy="588803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Rectángulo"/>
          <p:cNvSpPr/>
          <p:nvPr/>
        </p:nvSpPr>
        <p:spPr>
          <a:xfrm>
            <a:off x="-23813" y="969962"/>
            <a:ext cx="9167813" cy="5888038"/>
          </a:xfrm>
          <a:prstGeom prst="rect">
            <a:avLst/>
          </a:prstGeom>
          <a:solidFill>
            <a:srgbClr val="262626">
              <a:alpha val="5999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ector…"/>
          <p:cNvSpPr txBox="1"/>
          <p:nvPr/>
        </p:nvSpPr>
        <p:spPr>
          <a:xfrm>
            <a:off x="0" y="1915794"/>
            <a:ext cx="9167813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GB" sz="2800" b="1" dirty="0">
                <a:sym typeface="Helvetica"/>
              </a:rPr>
              <a:t>RMAWGEN package </a:t>
            </a:r>
            <a:r>
              <a:rPr lang="en-GB" sz="2800" b="1" dirty="0" smtClean="0">
                <a:sym typeface="Helvetica"/>
              </a:rPr>
              <a:t>(R)</a:t>
            </a:r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GB" sz="2800" b="1" dirty="0" smtClean="0">
              <a:sym typeface="Helvetica"/>
            </a:endParaRPr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GB" sz="2800" b="1" dirty="0" err="1" smtClean="0">
                <a:sym typeface="Helvetica"/>
              </a:rPr>
              <a:t>Caibration</a:t>
            </a:r>
            <a:r>
              <a:rPr lang="en-GB" sz="2800" b="1" dirty="0" smtClean="0">
                <a:sym typeface="Helvetica"/>
              </a:rPr>
              <a:t> sur </a:t>
            </a:r>
            <a:r>
              <a:rPr lang="en-GB" sz="2800" b="1" dirty="0" err="1" smtClean="0">
                <a:sym typeface="Helvetica"/>
              </a:rPr>
              <a:t>données</a:t>
            </a:r>
            <a:r>
              <a:rPr lang="en-GB" sz="2800" b="1" dirty="0" smtClean="0">
                <a:sym typeface="Helvetica"/>
              </a:rPr>
              <a:t> </a:t>
            </a:r>
            <a:r>
              <a:rPr lang="en-GB" sz="2800" b="1" dirty="0" err="1" smtClean="0">
                <a:sym typeface="Helvetica"/>
              </a:rPr>
              <a:t>journalières</a:t>
            </a:r>
            <a:r>
              <a:rPr lang="en-GB" sz="2800" b="1" dirty="0" smtClean="0">
                <a:sym typeface="Helvetica"/>
              </a:rPr>
              <a:t> </a:t>
            </a:r>
            <a:r>
              <a:rPr lang="en-GB" sz="2800" b="1" dirty="0" err="1" smtClean="0">
                <a:sym typeface="Helvetica"/>
              </a:rPr>
              <a:t>historiques</a:t>
            </a:r>
            <a:r>
              <a:rPr lang="en-GB" sz="2800" b="1" dirty="0" smtClean="0">
                <a:sym typeface="Helvetica"/>
              </a:rPr>
              <a:t> (</a:t>
            </a:r>
            <a:r>
              <a:rPr lang="en-GB" sz="2800" b="1" dirty="0" err="1" smtClean="0">
                <a:sym typeface="Helvetica"/>
              </a:rPr>
              <a:t>Tmin</a:t>
            </a:r>
            <a:r>
              <a:rPr lang="en-GB" sz="2800" b="1" dirty="0" smtClean="0">
                <a:sym typeface="Helvetica"/>
              </a:rPr>
              <a:t>, </a:t>
            </a:r>
            <a:r>
              <a:rPr lang="en-GB" sz="2800" b="1" dirty="0" err="1" smtClean="0">
                <a:sym typeface="Helvetica"/>
              </a:rPr>
              <a:t>Tmax</a:t>
            </a:r>
            <a:r>
              <a:rPr lang="en-GB" sz="2800" b="1" dirty="0" smtClean="0">
                <a:sym typeface="Helvetica"/>
              </a:rPr>
              <a:t>, P, HR, RS)</a:t>
            </a:r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GB" sz="2800" b="1" dirty="0">
              <a:sym typeface="Helvetica"/>
            </a:endParaRPr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GB" sz="2800" b="1" dirty="0" smtClean="0">
                <a:sym typeface="Helvetica"/>
              </a:rPr>
              <a:t>Inputs: variations du cycle </a:t>
            </a:r>
            <a:r>
              <a:rPr lang="en-GB" sz="2800" b="1" dirty="0" err="1" smtClean="0">
                <a:sym typeface="Helvetica"/>
              </a:rPr>
              <a:t>saisonnier</a:t>
            </a:r>
            <a:r>
              <a:rPr lang="en-GB" sz="2800" b="1" dirty="0" smtClean="0">
                <a:sym typeface="Helvetica"/>
              </a:rPr>
              <a:t> </a:t>
            </a:r>
            <a:r>
              <a:rPr lang="en-GB" sz="2800" b="1" dirty="0" err="1" smtClean="0">
                <a:sym typeface="Helvetica"/>
              </a:rPr>
              <a:t>mensuel</a:t>
            </a:r>
            <a:r>
              <a:rPr lang="en-GB" sz="2800" b="1" dirty="0" smtClean="0">
                <a:sym typeface="Helvetica"/>
              </a:rPr>
              <a:t> des variables entre </a:t>
            </a:r>
            <a:r>
              <a:rPr lang="en-GB" sz="2800" b="1" dirty="0" err="1" smtClean="0">
                <a:sym typeface="Helvetica"/>
              </a:rPr>
              <a:t>scénario</a:t>
            </a:r>
            <a:r>
              <a:rPr lang="en-GB" sz="2800" b="1" dirty="0" smtClean="0">
                <a:sym typeface="Helvetica"/>
              </a:rPr>
              <a:t> </a:t>
            </a:r>
            <a:r>
              <a:rPr lang="en-GB" sz="2800" b="1" dirty="0" err="1" smtClean="0">
                <a:sym typeface="Helvetica"/>
              </a:rPr>
              <a:t>futur</a:t>
            </a:r>
            <a:r>
              <a:rPr lang="en-GB" sz="2800" b="1" dirty="0" smtClean="0">
                <a:sym typeface="Helvetica"/>
              </a:rPr>
              <a:t> et </a:t>
            </a:r>
            <a:r>
              <a:rPr lang="en-GB" sz="2800" b="1" dirty="0" err="1" smtClean="0">
                <a:sym typeface="Helvetica"/>
              </a:rPr>
              <a:t>actuel</a:t>
            </a:r>
            <a:endParaRPr lang="en-GB" sz="2800" b="1" dirty="0" smtClean="0">
              <a:sym typeface="Helvetica"/>
            </a:endParaRPr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GB" sz="2800" b="1" dirty="0">
              <a:sym typeface="Helvetica"/>
            </a:endParaRPr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GB" sz="2800" b="1" dirty="0" smtClean="0">
                <a:sym typeface="Helvetica"/>
              </a:rPr>
              <a:t>Simulations </a:t>
            </a:r>
            <a:r>
              <a:rPr lang="en-GB" sz="2800" b="1" dirty="0" err="1" smtClean="0">
                <a:sym typeface="Helvetica"/>
              </a:rPr>
              <a:t>longues</a:t>
            </a:r>
            <a:r>
              <a:rPr lang="en-GB" sz="2800" b="1" dirty="0" smtClean="0">
                <a:sym typeface="Helvetica"/>
              </a:rPr>
              <a:t> pour analyse de </a:t>
            </a:r>
            <a:r>
              <a:rPr lang="en-GB" sz="2800" b="1" dirty="0" err="1" smtClean="0">
                <a:sym typeface="Helvetica"/>
              </a:rPr>
              <a:t>risque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91755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"/>
          <p:cNvSpPr txBox="1">
            <a:spLocks noGrp="1"/>
          </p:cNvSpPr>
          <p:nvPr>
            <p:ph type="title" idx="4294967295"/>
          </p:nvPr>
        </p:nvSpPr>
        <p:spPr>
          <a:xfrm>
            <a:off x="685800" y="868362"/>
            <a:ext cx="7772400" cy="2387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 </a:t>
            </a:r>
          </a:p>
        </p:txBody>
      </p:sp>
      <p:sp>
        <p:nvSpPr>
          <p:cNvPr id="48" name="Rectángulo"/>
          <p:cNvSpPr/>
          <p:nvPr/>
        </p:nvSpPr>
        <p:spPr>
          <a:xfrm>
            <a:off x="0" y="-11113"/>
            <a:ext cx="9167813" cy="981076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4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49" name="Cuando los datos no fluyen…"/>
          <p:cNvSpPr txBox="1"/>
          <p:nvPr/>
        </p:nvSpPr>
        <p:spPr>
          <a:xfrm>
            <a:off x="-340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200" dirty="0" smtClean="0">
                <a:solidFill>
                  <a:schemeClr val="accent6"/>
                </a:solidFill>
              </a:rPr>
              <a:t>FONCTIONNALITÉS INTERFACE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50" name="shutterstock_227691892.jpg" descr="shutterstock_2276918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69962"/>
            <a:ext cx="9144000" cy="588803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Rectángulo"/>
          <p:cNvSpPr/>
          <p:nvPr/>
        </p:nvSpPr>
        <p:spPr>
          <a:xfrm>
            <a:off x="-23813" y="969962"/>
            <a:ext cx="9167813" cy="5888038"/>
          </a:xfrm>
          <a:prstGeom prst="rect">
            <a:avLst/>
          </a:prstGeom>
          <a:solidFill>
            <a:srgbClr val="262626">
              <a:alpha val="5999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ector…"/>
          <p:cNvSpPr txBox="1"/>
          <p:nvPr/>
        </p:nvSpPr>
        <p:spPr>
          <a:xfrm>
            <a:off x="0" y="1661799"/>
            <a:ext cx="9167813" cy="5170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000" dirty="0" err="1" smtClean="0"/>
              <a:t>Visualisation</a:t>
            </a:r>
            <a:r>
              <a:rPr lang="en-US" sz="3000" dirty="0" smtClean="0"/>
              <a:t> des </a:t>
            </a:r>
            <a:r>
              <a:rPr lang="en-US" sz="3000" dirty="0" err="1" smtClean="0"/>
              <a:t>rendements</a:t>
            </a:r>
            <a:r>
              <a:rPr lang="en-US" sz="3000" dirty="0" smtClean="0"/>
              <a:t> </a:t>
            </a:r>
            <a:r>
              <a:rPr lang="en-US" sz="3000" dirty="0" err="1" smtClean="0"/>
              <a:t>futurs</a:t>
            </a:r>
            <a:r>
              <a:rPr lang="en-US" sz="3000" dirty="0" smtClean="0"/>
              <a:t> vs </a:t>
            </a:r>
            <a:r>
              <a:rPr lang="en-US" sz="3000" dirty="0" err="1" smtClean="0"/>
              <a:t>actuels</a:t>
            </a:r>
            <a:r>
              <a:rPr lang="en-US" sz="3000" dirty="0" smtClean="0"/>
              <a:t> et des </a:t>
            </a:r>
            <a:r>
              <a:rPr lang="en-US" sz="3000" dirty="0" err="1" smtClean="0"/>
              <a:t>risques</a:t>
            </a:r>
            <a:r>
              <a:rPr lang="en-US" sz="3000" dirty="0" smtClean="0"/>
              <a:t> de maladies</a:t>
            </a:r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3000" dirty="0"/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000" dirty="0" err="1" smtClean="0"/>
              <a:t>Choix</a:t>
            </a:r>
            <a:r>
              <a:rPr lang="en-US" sz="3000" dirty="0" smtClean="0"/>
              <a:t> </a:t>
            </a:r>
            <a:r>
              <a:rPr lang="en-US" sz="3000" dirty="0" err="1" smtClean="0"/>
              <a:t>d’actions</a:t>
            </a:r>
            <a:r>
              <a:rPr lang="en-US" sz="3000" dirty="0" smtClean="0"/>
              <a:t> </a:t>
            </a:r>
            <a:r>
              <a:rPr lang="en-US" sz="3000" dirty="0" err="1" smtClean="0"/>
              <a:t>d’adaptation</a:t>
            </a:r>
            <a:r>
              <a:rPr lang="en-US" sz="3000" dirty="0" smtClean="0"/>
              <a:t>: date de semis, </a:t>
            </a:r>
            <a:r>
              <a:rPr lang="en-US" sz="3000" dirty="0" err="1" smtClean="0"/>
              <a:t>variété</a:t>
            </a:r>
            <a:r>
              <a:rPr lang="en-US" sz="3000" dirty="0" smtClean="0"/>
              <a:t>.</a:t>
            </a:r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3000" dirty="0"/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000" dirty="0" smtClean="0"/>
              <a:t>Information sur augmentation des </a:t>
            </a:r>
            <a:r>
              <a:rPr lang="en-US" sz="3000" dirty="0" err="1" smtClean="0"/>
              <a:t>besoins</a:t>
            </a:r>
            <a:r>
              <a:rPr lang="en-US" sz="3000" dirty="0" smtClean="0"/>
              <a:t> </a:t>
            </a:r>
            <a:r>
              <a:rPr lang="en-US" sz="3000" dirty="0" err="1" smtClean="0"/>
              <a:t>en</a:t>
            </a:r>
            <a:r>
              <a:rPr lang="en-US" sz="3000" dirty="0" smtClean="0"/>
              <a:t> </a:t>
            </a:r>
            <a:r>
              <a:rPr lang="en-US" sz="3000" dirty="0" err="1" smtClean="0"/>
              <a:t>fertilisants</a:t>
            </a:r>
            <a:r>
              <a:rPr lang="en-US" sz="3000" dirty="0" smtClean="0"/>
              <a:t>, </a:t>
            </a:r>
            <a:r>
              <a:rPr lang="en-US" sz="3000" dirty="0" err="1" smtClean="0"/>
              <a:t>phytosanitaires</a:t>
            </a:r>
            <a:r>
              <a:rPr lang="en-US" sz="3000" dirty="0" smtClean="0"/>
              <a:t> et sur stress </a:t>
            </a:r>
            <a:r>
              <a:rPr lang="en-US" sz="3000" dirty="0" err="1" smtClean="0"/>
              <a:t>hydrique</a:t>
            </a:r>
            <a:endParaRPr lang="en-US" sz="3000" dirty="0" smtClean="0"/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3000" dirty="0"/>
          </a:p>
          <a:p>
            <a:pPr marL="457200" lvl="7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1281777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"/>
          <p:cNvSpPr txBox="1">
            <a:spLocks noGrp="1"/>
          </p:cNvSpPr>
          <p:nvPr>
            <p:ph type="title" idx="4294967295"/>
          </p:nvPr>
        </p:nvSpPr>
        <p:spPr>
          <a:xfrm>
            <a:off x="685800" y="868362"/>
            <a:ext cx="7772400" cy="2387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 </a:t>
            </a:r>
          </a:p>
        </p:txBody>
      </p:sp>
      <p:sp>
        <p:nvSpPr>
          <p:cNvPr id="48" name="Rectángulo"/>
          <p:cNvSpPr/>
          <p:nvPr/>
        </p:nvSpPr>
        <p:spPr>
          <a:xfrm>
            <a:off x="0" y="-11113"/>
            <a:ext cx="9167813" cy="981076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4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49" name="Cuando los datos no fluyen…"/>
          <p:cNvSpPr txBox="1"/>
          <p:nvPr/>
        </p:nvSpPr>
        <p:spPr>
          <a:xfrm>
            <a:off x="-340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200" dirty="0" smtClean="0">
                <a:solidFill>
                  <a:schemeClr val="accent6"/>
                </a:solidFill>
              </a:rPr>
              <a:t>PERSPECTIVES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50" name="shutterstock_227691892.jpg" descr="shutterstock_2276918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69962"/>
            <a:ext cx="9144000" cy="588803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Rectángulo"/>
          <p:cNvSpPr/>
          <p:nvPr/>
        </p:nvSpPr>
        <p:spPr>
          <a:xfrm>
            <a:off x="-23813" y="969962"/>
            <a:ext cx="9167813" cy="5888038"/>
          </a:xfrm>
          <a:prstGeom prst="rect">
            <a:avLst/>
          </a:prstGeom>
          <a:solidFill>
            <a:srgbClr val="262626">
              <a:alpha val="5999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ector…"/>
          <p:cNvSpPr txBox="1"/>
          <p:nvPr/>
        </p:nvSpPr>
        <p:spPr>
          <a:xfrm>
            <a:off x="-13760" y="1687354"/>
            <a:ext cx="9167813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000" dirty="0" err="1" smtClean="0"/>
              <a:t>Analyse</a:t>
            </a:r>
            <a:r>
              <a:rPr lang="en-US" sz="3000" dirty="0" smtClean="0"/>
              <a:t> des </a:t>
            </a:r>
            <a:r>
              <a:rPr lang="en-US" sz="3000" dirty="0" err="1" smtClean="0"/>
              <a:t>stratégies</a:t>
            </a:r>
            <a:r>
              <a:rPr lang="en-US" sz="3000" dirty="0" smtClean="0"/>
              <a:t> </a:t>
            </a:r>
            <a:r>
              <a:rPr lang="en-US" sz="3000" dirty="0" err="1" smtClean="0"/>
              <a:t>d’adaptation</a:t>
            </a:r>
            <a:r>
              <a:rPr lang="en-US" sz="3000" dirty="0" smtClean="0"/>
              <a:t> </a:t>
            </a:r>
            <a:r>
              <a:rPr lang="en-US" sz="3000" dirty="0" err="1" smtClean="0"/>
              <a:t>privilégiées</a:t>
            </a:r>
            <a:endParaRPr lang="en-US" sz="3000" dirty="0" smtClean="0"/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3000" dirty="0"/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000" dirty="0" smtClean="0"/>
              <a:t>Application </a:t>
            </a:r>
            <a:r>
              <a:rPr lang="en-US" sz="3000" dirty="0" err="1" smtClean="0"/>
              <a:t>à</a:t>
            </a:r>
            <a:r>
              <a:rPr lang="en-US" sz="3000" dirty="0" smtClean="0"/>
              <a:t> </a:t>
            </a:r>
            <a:r>
              <a:rPr lang="en-US" sz="3000" dirty="0" err="1" smtClean="0"/>
              <a:t>d’autres</a:t>
            </a:r>
            <a:r>
              <a:rPr lang="en-US" sz="3000" dirty="0" smtClean="0"/>
              <a:t> pays</a:t>
            </a:r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3000" dirty="0"/>
          </a:p>
          <a:p>
            <a:pPr marL="457200" lvl="6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000" dirty="0" err="1" smtClean="0"/>
              <a:t>Partenariat</a:t>
            </a:r>
            <a:r>
              <a:rPr lang="en-US" sz="3000" dirty="0" smtClean="0"/>
              <a:t> pour diffuser le </a:t>
            </a:r>
            <a:r>
              <a:rPr lang="en-US" sz="3000" dirty="0" err="1" smtClean="0"/>
              <a:t>simulateur</a:t>
            </a:r>
            <a:r>
              <a:rPr lang="en-US" sz="3000" dirty="0"/>
              <a:t> </a:t>
            </a:r>
            <a:r>
              <a:rPr lang="en-US" sz="3000" dirty="0" smtClean="0"/>
              <a:t>de </a:t>
            </a:r>
            <a:r>
              <a:rPr lang="en-US" sz="3000" dirty="0" err="1" smtClean="0"/>
              <a:t>changement</a:t>
            </a:r>
            <a:r>
              <a:rPr lang="en-US" sz="3000" dirty="0" smtClean="0"/>
              <a:t> </a:t>
            </a:r>
            <a:r>
              <a:rPr lang="en-US" sz="3000" dirty="0" err="1" smtClean="0"/>
              <a:t>climatique</a:t>
            </a:r>
            <a:r>
              <a:rPr lang="en-US" sz="3000" dirty="0" smtClean="0"/>
              <a:t> (Role Playing)</a:t>
            </a:r>
            <a:endParaRPr lang="en-US" sz="3000" dirty="0"/>
          </a:p>
          <a:p>
            <a:pPr marL="457200" lvl="7" indent="-457200">
              <a:buFont typeface="Arial" charset="0"/>
              <a:buChar char="•"/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1807598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769938"/>
            <a:ext cx="9144000" cy="60880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7108" name="Imagen 1" descr="shutterstock_2276918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9938"/>
            <a:ext cx="9144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/>
          <p:nvPr/>
        </p:nvSpPr>
        <p:spPr>
          <a:xfrm>
            <a:off x="0" y="769938"/>
            <a:ext cx="9144000" cy="6088062"/>
          </a:xfrm>
          <a:prstGeom prst="rect">
            <a:avLst/>
          </a:prstGeom>
          <a:solidFill>
            <a:schemeClr val="bg2">
              <a:lumMod val="2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>
              <a:solidFill>
                <a:srgbClr val="77933C"/>
              </a:solidFill>
              <a:latin typeface="Avenir Light"/>
              <a:cs typeface="Avenir Light"/>
            </a:endParaRPr>
          </a:p>
        </p:txBody>
      </p:sp>
      <p:sp>
        <p:nvSpPr>
          <p:cNvPr id="24" name="Rectángulo"/>
          <p:cNvSpPr/>
          <p:nvPr/>
        </p:nvSpPr>
        <p:spPr>
          <a:xfrm>
            <a:off x="4720334" y="5432426"/>
            <a:ext cx="4123630" cy="1443038"/>
          </a:xfrm>
          <a:prstGeom prst="rect">
            <a:avLst/>
          </a:prstGeom>
          <a:solidFill>
            <a:srgbClr val="4979A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pic>
        <p:nvPicPr>
          <p:cNvPr id="47110" name="Imagen 17" descr="07_fondo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9513" y="981075"/>
            <a:ext cx="6265862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CuadroTexto 20"/>
          <p:cNvSpPr txBox="1">
            <a:spLocks noChangeArrowheads="1"/>
          </p:cNvSpPr>
          <p:nvPr/>
        </p:nvSpPr>
        <p:spPr bwMode="auto">
          <a:xfrm>
            <a:off x="5829788" y="5764378"/>
            <a:ext cx="167414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ES" dirty="0" err="1" smtClean="0">
                <a:solidFill>
                  <a:srgbClr val="FFFFFF"/>
                </a:solidFill>
                <a:latin typeface="Optima" charset="0"/>
                <a:cs typeface="Optima" charset="0"/>
              </a:rPr>
              <a:t>Amérique</a:t>
            </a:r>
            <a:r>
              <a:rPr lang="es-ES" dirty="0" smtClean="0">
                <a:solidFill>
                  <a:srgbClr val="FFFFFF"/>
                </a:solidFill>
                <a:latin typeface="Optima" charset="0"/>
                <a:cs typeface="Optima" charset="0"/>
              </a:rPr>
              <a:t> </a:t>
            </a:r>
            <a:endParaRPr lang="es-ES" dirty="0">
              <a:solidFill>
                <a:srgbClr val="FFFFFF"/>
              </a:solidFill>
              <a:latin typeface="Optima" charset="0"/>
              <a:cs typeface="Optima" charset="0"/>
            </a:endParaRPr>
          </a:p>
          <a:p>
            <a:pPr algn="ctr"/>
            <a:r>
              <a:rPr lang="es-ES" dirty="0" smtClean="0">
                <a:solidFill>
                  <a:srgbClr val="FFFFFF"/>
                </a:solidFill>
                <a:latin typeface="Optima" charset="0"/>
                <a:cs typeface="Optima" charset="0"/>
              </a:rPr>
              <a:t>du Sud</a:t>
            </a:r>
            <a:endParaRPr lang="es-ES" dirty="0">
              <a:solidFill>
                <a:srgbClr val="FFFFFF"/>
              </a:solidFill>
              <a:latin typeface="Optima" charset="0"/>
              <a:cs typeface="Optima" charset="0"/>
            </a:endParaRPr>
          </a:p>
        </p:txBody>
      </p:sp>
      <p:sp>
        <p:nvSpPr>
          <p:cNvPr id="47114" name="CuadroTexto 23"/>
          <p:cNvSpPr txBox="1">
            <a:spLocks noChangeArrowheads="1"/>
          </p:cNvSpPr>
          <p:nvPr/>
        </p:nvSpPr>
        <p:spPr bwMode="auto">
          <a:xfrm>
            <a:off x="4636011" y="5966824"/>
            <a:ext cx="1249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dirty="0">
                <a:solidFill>
                  <a:srgbClr val="FFFFFF"/>
                </a:solidFill>
                <a:latin typeface="Optima" charset="0"/>
                <a:cs typeface="Optima" charset="0"/>
              </a:rPr>
              <a:t> </a:t>
            </a:r>
            <a:r>
              <a:rPr lang="es-ES" dirty="0" err="1" smtClean="0">
                <a:solidFill>
                  <a:srgbClr val="FFFFFF"/>
                </a:solidFill>
                <a:latin typeface="Optima" charset="0"/>
                <a:cs typeface="Optima" charset="0"/>
              </a:rPr>
              <a:t>Europe</a:t>
            </a:r>
            <a:endParaRPr lang="es-ES" dirty="0">
              <a:solidFill>
                <a:srgbClr val="FFFFFF"/>
              </a:solidFill>
              <a:latin typeface="Optima" charset="0"/>
              <a:cs typeface="Optima" charset="0"/>
            </a:endParaRPr>
          </a:p>
        </p:txBody>
      </p:sp>
      <p:sp>
        <p:nvSpPr>
          <p:cNvPr id="47115" name="CuadroTexto 24"/>
          <p:cNvSpPr txBox="1">
            <a:spLocks noChangeArrowheads="1"/>
          </p:cNvSpPr>
          <p:nvPr/>
        </p:nvSpPr>
        <p:spPr bwMode="auto">
          <a:xfrm>
            <a:off x="7182309" y="5788190"/>
            <a:ext cx="185470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ES" dirty="0" err="1" smtClean="0">
                <a:solidFill>
                  <a:srgbClr val="FFFFFF"/>
                </a:solidFill>
                <a:latin typeface="Optima" charset="0"/>
                <a:cs typeface="Optima" charset="0"/>
              </a:rPr>
              <a:t>Afrique</a:t>
            </a:r>
            <a:r>
              <a:rPr lang="es-ES" dirty="0" smtClean="0">
                <a:solidFill>
                  <a:srgbClr val="FFFFFF"/>
                </a:solidFill>
                <a:latin typeface="Optima" charset="0"/>
                <a:cs typeface="Optima" charset="0"/>
              </a:rPr>
              <a:t> </a:t>
            </a:r>
            <a:endParaRPr lang="es-ES" dirty="0">
              <a:solidFill>
                <a:srgbClr val="FFFFFF"/>
              </a:solidFill>
              <a:latin typeface="Optima" charset="0"/>
              <a:cs typeface="Optima" charset="0"/>
            </a:endParaRPr>
          </a:p>
          <a:p>
            <a:pPr algn="ctr"/>
            <a:r>
              <a:rPr lang="es-ES" dirty="0">
                <a:solidFill>
                  <a:srgbClr val="FFFFFF"/>
                </a:solidFill>
                <a:latin typeface="Optima" charset="0"/>
                <a:cs typeface="Optima" charset="0"/>
              </a:rPr>
              <a:t>d</a:t>
            </a:r>
            <a:r>
              <a:rPr lang="es-ES" dirty="0" smtClean="0">
                <a:solidFill>
                  <a:srgbClr val="FFFFFF"/>
                </a:solidFill>
                <a:latin typeface="Optima" charset="0"/>
                <a:cs typeface="Optima" charset="0"/>
              </a:rPr>
              <a:t>e </a:t>
            </a:r>
            <a:r>
              <a:rPr lang="es-ES" dirty="0" err="1" smtClean="0">
                <a:solidFill>
                  <a:srgbClr val="FFFFFF"/>
                </a:solidFill>
                <a:latin typeface="Optima" charset="0"/>
                <a:cs typeface="Optima" charset="0"/>
              </a:rPr>
              <a:t>l’Ouest</a:t>
            </a:r>
            <a:endParaRPr lang="es-ES" dirty="0">
              <a:solidFill>
                <a:srgbClr val="FFFFFF"/>
              </a:solidFill>
              <a:latin typeface="Optima" charset="0"/>
              <a:cs typeface="Optima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 rot="5400000">
            <a:off x="8285163" y="5991225"/>
            <a:ext cx="1425575" cy="307975"/>
          </a:xfrm>
          <a:prstGeom prst="rect">
            <a:avLst/>
          </a:prstGeom>
          <a:solidFill>
            <a:srgbClr val="ED7D3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400" spc="300" dirty="0" smtClean="0">
                <a:solidFill>
                  <a:srgbClr val="FFFFFF"/>
                </a:solidFill>
                <a:latin typeface="Optima"/>
                <a:cs typeface="Optima"/>
              </a:rPr>
              <a:t>PRESENCE</a:t>
            </a:r>
            <a:endParaRPr lang="es-ES" sz="1400" spc="300" dirty="0">
              <a:solidFill>
                <a:srgbClr val="FFFFFF"/>
              </a:solidFill>
              <a:latin typeface="Optima"/>
              <a:cs typeface="Optima"/>
            </a:endParaRPr>
          </a:p>
        </p:txBody>
      </p:sp>
      <p:sp>
        <p:nvSpPr>
          <p:cNvPr id="47117" name="CuadroTexto 27"/>
          <p:cNvSpPr txBox="1">
            <a:spLocks noChangeArrowheads="1"/>
          </p:cNvSpPr>
          <p:nvPr/>
        </p:nvSpPr>
        <p:spPr bwMode="auto">
          <a:xfrm rot="5400000">
            <a:off x="3836988" y="6007992"/>
            <a:ext cx="1458912" cy="30777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ES" sz="1400" dirty="0" smtClean="0">
                <a:solidFill>
                  <a:srgbClr val="FFFFFF"/>
                </a:solidFill>
                <a:latin typeface="Optima" charset="0"/>
                <a:cs typeface="Optima" charset="0"/>
              </a:rPr>
              <a:t>UTILISATEURS</a:t>
            </a:r>
            <a:endParaRPr lang="es-ES" sz="1400" dirty="0">
              <a:solidFill>
                <a:srgbClr val="FFFFFF"/>
              </a:solidFill>
              <a:latin typeface="Optima" charset="0"/>
              <a:cs typeface="Optima" charset="0"/>
            </a:endParaRPr>
          </a:p>
        </p:txBody>
      </p:sp>
      <p:sp>
        <p:nvSpPr>
          <p:cNvPr id="18" name="Rectángulo"/>
          <p:cNvSpPr/>
          <p:nvPr/>
        </p:nvSpPr>
        <p:spPr>
          <a:xfrm>
            <a:off x="0" y="0"/>
            <a:ext cx="9167813" cy="969963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0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21" name="Tecnología satelital para"/>
          <p:cNvSpPr txBox="1"/>
          <p:nvPr/>
        </p:nvSpPr>
        <p:spPr>
          <a:xfrm>
            <a:off x="36491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sz="3200" dirty="0" err="1" smtClean="0">
                <a:solidFill>
                  <a:schemeClr val="accent6"/>
                </a:solidFill>
              </a:rPr>
              <a:t>Technologie</a:t>
            </a:r>
            <a:r>
              <a:rPr lang="es-ES_tradnl" sz="3200" dirty="0" smtClean="0">
                <a:solidFill>
                  <a:schemeClr val="accent6"/>
                </a:solidFill>
              </a:rPr>
              <a:t> </a:t>
            </a:r>
            <a:r>
              <a:rPr lang="es-ES_tradnl" sz="3200" dirty="0" smtClean="0">
                <a:solidFill>
                  <a:schemeClr val="bg1"/>
                </a:solidFill>
              </a:rPr>
              <a:t>flexible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22" name="Rectángulo"/>
          <p:cNvSpPr/>
          <p:nvPr/>
        </p:nvSpPr>
        <p:spPr>
          <a:xfrm>
            <a:off x="2259263" y="5432425"/>
            <a:ext cx="2153292" cy="1458912"/>
          </a:xfrm>
          <a:prstGeom prst="rect">
            <a:avLst/>
          </a:prstGeom>
          <a:solidFill>
            <a:srgbClr val="416A9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47118" name="CuadroTexto 28"/>
          <p:cNvSpPr txBox="1">
            <a:spLocks noChangeArrowheads="1"/>
          </p:cNvSpPr>
          <p:nvPr/>
        </p:nvSpPr>
        <p:spPr bwMode="auto">
          <a:xfrm>
            <a:off x="2420010" y="5708492"/>
            <a:ext cx="1847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s-ES" sz="2800" dirty="0">
                <a:solidFill>
                  <a:srgbClr val="FFFFFF"/>
                </a:solidFill>
                <a:latin typeface="Optima" charset="0"/>
                <a:cs typeface="Optima" charset="0"/>
              </a:rPr>
              <a:t>8</a:t>
            </a:r>
            <a:r>
              <a:rPr lang="es-ES" sz="2800" dirty="0" smtClean="0">
                <a:solidFill>
                  <a:srgbClr val="FFFFFF"/>
                </a:solidFill>
                <a:latin typeface="Optima" charset="0"/>
                <a:cs typeface="Optima" charset="0"/>
              </a:rPr>
              <a:t>00 </a:t>
            </a:r>
            <a:r>
              <a:rPr lang="es-ES" sz="2800" dirty="0">
                <a:solidFill>
                  <a:srgbClr val="FFFFFF"/>
                </a:solidFill>
                <a:latin typeface="Optima" charset="0"/>
                <a:cs typeface="Optima" charset="0"/>
              </a:rPr>
              <a:t>en </a:t>
            </a:r>
          </a:p>
          <a:p>
            <a:pPr algn="r"/>
            <a:r>
              <a:rPr lang="es-ES" sz="2800" dirty="0" err="1" smtClean="0">
                <a:solidFill>
                  <a:srgbClr val="FFFFFF"/>
                </a:solidFill>
                <a:latin typeface="Optima" charset="0"/>
                <a:cs typeface="Optima" charset="0"/>
              </a:rPr>
              <a:t>Argentine</a:t>
            </a:r>
            <a:r>
              <a:rPr lang="es-ES" sz="2800" dirty="0" smtClean="0">
                <a:solidFill>
                  <a:srgbClr val="FFFFFF"/>
                </a:solidFill>
                <a:latin typeface="Optima" charset="0"/>
                <a:cs typeface="Optima" charset="0"/>
              </a:rPr>
              <a:t> </a:t>
            </a:r>
            <a:endParaRPr lang="es-ES" sz="2800" dirty="0">
              <a:solidFill>
                <a:srgbClr val="FFFFFF"/>
              </a:solidFill>
              <a:latin typeface="Optima" charset="0"/>
              <a:cs typeface="Optima" charset="0"/>
            </a:endParaRPr>
          </a:p>
        </p:txBody>
      </p:sp>
      <p:sp>
        <p:nvSpPr>
          <p:cNvPr id="23" name="Rectángulo"/>
          <p:cNvSpPr/>
          <p:nvPr/>
        </p:nvSpPr>
        <p:spPr>
          <a:xfrm>
            <a:off x="0" y="5432426"/>
            <a:ext cx="2374900" cy="14430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pic>
        <p:nvPicPr>
          <p:cNvPr id="3" name="Imagen 2" descr="imag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" y="5669072"/>
            <a:ext cx="2253664" cy="950968"/>
          </a:xfrm>
          <a:prstGeom prst="rect">
            <a:avLst/>
          </a:prstGeom>
        </p:spPr>
      </p:pic>
      <p:pic>
        <p:nvPicPr>
          <p:cNvPr id="20" name="Imagen 12" descr="cv_agro-blanco_verd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2208" y="4242673"/>
            <a:ext cx="2390775" cy="47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1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ángulo"/>
          <p:cNvSpPr/>
          <p:nvPr/>
        </p:nvSpPr>
        <p:spPr>
          <a:xfrm>
            <a:off x="-1" y="769937"/>
            <a:ext cx="9144002" cy="6088063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" name="Rectángulo"/>
          <p:cNvSpPr/>
          <p:nvPr/>
        </p:nvSpPr>
        <p:spPr>
          <a:xfrm>
            <a:off x="-1" y="0"/>
            <a:ext cx="9144002" cy="769938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44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pic>
        <p:nvPicPr>
          <p:cNvPr id="171" name="image.jpeg" descr="imag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04850"/>
            <a:ext cx="9144000" cy="6327775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Rectángulo"/>
          <p:cNvSpPr/>
          <p:nvPr/>
        </p:nvSpPr>
        <p:spPr>
          <a:xfrm>
            <a:off x="-1" y="704850"/>
            <a:ext cx="9144002" cy="6327775"/>
          </a:xfrm>
          <a:prstGeom prst="rect">
            <a:avLst/>
          </a:prstGeom>
          <a:solidFill>
            <a:srgbClr val="3B3838">
              <a:alpha val="5607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Es permitir al productor agropecuario acceder a una solución colaborativa, evolutiva &amp; gratuita que favorece la interacción entre todos los actores"/>
          <p:cNvSpPr txBox="1"/>
          <p:nvPr/>
        </p:nvSpPr>
        <p:spPr>
          <a:xfrm>
            <a:off x="364914" y="4751456"/>
            <a:ext cx="7801018" cy="187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_tradnl" sz="3200" dirty="0" err="1" smtClean="0"/>
              <a:t>C’est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permettre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au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producteur</a:t>
            </a:r>
            <a:r>
              <a:rPr sz="3200" dirty="0" smtClean="0"/>
              <a:t> agr</a:t>
            </a:r>
            <a:r>
              <a:rPr lang="es-ES_tradnl" sz="3200" dirty="0" err="1" smtClean="0"/>
              <a:t>icole</a:t>
            </a:r>
            <a:r>
              <a:rPr sz="3200" dirty="0" smtClean="0"/>
              <a:t> </a:t>
            </a:r>
            <a:r>
              <a:rPr lang="es-ES_tradnl" sz="3200" dirty="0" smtClean="0"/>
              <a:t>d’</a:t>
            </a:r>
            <a:r>
              <a:rPr sz="3200" dirty="0" smtClean="0"/>
              <a:t>acc</a:t>
            </a:r>
            <a:r>
              <a:rPr lang="es-ES_tradnl" sz="3200" dirty="0" smtClean="0"/>
              <a:t>é</a:t>
            </a:r>
            <a:r>
              <a:rPr sz="3200" dirty="0" smtClean="0"/>
              <a:t>der </a:t>
            </a:r>
            <a:r>
              <a:rPr lang="es-ES_tradnl" sz="3200" dirty="0" err="1" smtClean="0"/>
              <a:t>à</a:t>
            </a:r>
            <a:r>
              <a:rPr sz="3200" dirty="0" smtClean="0"/>
              <a:t> un</a:t>
            </a:r>
            <a:r>
              <a:rPr lang="es-ES_tradnl" sz="3200" dirty="0" smtClean="0"/>
              <a:t>e</a:t>
            </a:r>
            <a:r>
              <a:rPr sz="3200" dirty="0" smtClean="0"/>
              <a:t> solu</a:t>
            </a:r>
            <a:r>
              <a:rPr lang="es-ES_tradnl" sz="3200" dirty="0" err="1" smtClean="0"/>
              <a:t>tio</a:t>
            </a:r>
            <a:r>
              <a:rPr sz="3200" dirty="0" smtClean="0"/>
              <a:t>n col</a:t>
            </a:r>
            <a:r>
              <a:rPr lang="es-ES_tradnl" sz="3200" dirty="0" smtClean="0"/>
              <a:t>l</a:t>
            </a:r>
            <a:r>
              <a:rPr sz="3200" dirty="0" smtClean="0"/>
              <a:t>aborativ</a:t>
            </a:r>
            <a:r>
              <a:rPr lang="es-ES_tradnl" sz="3200" dirty="0" smtClean="0"/>
              <a:t>e</a:t>
            </a:r>
            <a:r>
              <a:rPr sz="3200" dirty="0" smtClean="0"/>
              <a:t>, </a:t>
            </a:r>
            <a:r>
              <a:rPr lang="es-ES_tradnl" sz="3200" dirty="0" smtClean="0"/>
              <a:t>é</a:t>
            </a:r>
            <a:r>
              <a:rPr sz="3200" dirty="0" smtClean="0"/>
              <a:t>volutiv</a:t>
            </a:r>
            <a:r>
              <a:rPr lang="es-ES_tradnl" sz="3200" dirty="0" smtClean="0"/>
              <a:t>e</a:t>
            </a:r>
            <a:r>
              <a:rPr sz="3200" dirty="0" smtClean="0"/>
              <a:t> </a:t>
            </a:r>
            <a:r>
              <a:rPr sz="3200" dirty="0"/>
              <a:t>&amp; </a:t>
            </a:r>
            <a:r>
              <a:rPr sz="3200" dirty="0" smtClean="0"/>
              <a:t>gratuit</a:t>
            </a:r>
            <a:r>
              <a:rPr lang="es-ES_tradnl" sz="3200" dirty="0" smtClean="0"/>
              <a:t>e</a:t>
            </a:r>
            <a:r>
              <a:rPr sz="3200" dirty="0" smtClean="0"/>
              <a:t> qu</a:t>
            </a:r>
            <a:r>
              <a:rPr lang="es-ES_tradnl" sz="3200" dirty="0" smtClean="0"/>
              <a:t>i</a:t>
            </a:r>
            <a:r>
              <a:rPr sz="3200" dirty="0" smtClean="0"/>
              <a:t> </a:t>
            </a:r>
            <a:r>
              <a:rPr sz="3200" dirty="0" smtClean="0">
                <a:solidFill>
                  <a:schemeClr val="accent6"/>
                </a:solidFill>
              </a:rPr>
              <a:t>favor</a:t>
            </a:r>
            <a:r>
              <a:rPr lang="es-ES_tradnl" sz="3200" dirty="0" err="1" smtClean="0">
                <a:solidFill>
                  <a:schemeClr val="accent6"/>
                </a:solidFill>
              </a:rPr>
              <a:t>is</a:t>
            </a:r>
            <a:r>
              <a:rPr sz="3200" dirty="0" smtClean="0">
                <a:solidFill>
                  <a:schemeClr val="accent6"/>
                </a:solidFill>
              </a:rPr>
              <a:t>e </a:t>
            </a:r>
            <a:endParaRPr lang="es-ES_tradnl" sz="3200" dirty="0" smtClean="0">
              <a:solidFill>
                <a:schemeClr val="accent6"/>
              </a:solidFill>
            </a:endParaRPr>
          </a:p>
          <a:p>
            <a:r>
              <a:rPr lang="es-ES_tradnl" sz="3200" dirty="0" smtClean="0">
                <a:solidFill>
                  <a:schemeClr val="accent6"/>
                </a:solidFill>
              </a:rPr>
              <a:t>l’</a:t>
            </a:r>
            <a:r>
              <a:rPr sz="3200" dirty="0" smtClean="0">
                <a:solidFill>
                  <a:schemeClr val="accent6"/>
                </a:solidFill>
              </a:rPr>
              <a:t>interac</a:t>
            </a:r>
            <a:r>
              <a:rPr lang="es-ES_tradnl" sz="3200" dirty="0" err="1" smtClean="0">
                <a:solidFill>
                  <a:schemeClr val="accent6"/>
                </a:solidFill>
              </a:rPr>
              <a:t>tio</a:t>
            </a:r>
            <a:r>
              <a:rPr sz="3200" dirty="0" smtClean="0">
                <a:solidFill>
                  <a:schemeClr val="accent6"/>
                </a:solidFill>
              </a:rPr>
              <a:t>n </a:t>
            </a:r>
            <a:r>
              <a:rPr sz="3200" dirty="0">
                <a:solidFill>
                  <a:schemeClr val="accent6"/>
                </a:solidFill>
              </a:rPr>
              <a:t>entre </a:t>
            </a:r>
            <a:r>
              <a:rPr sz="3200" dirty="0" smtClean="0">
                <a:solidFill>
                  <a:schemeClr val="accent6"/>
                </a:solidFill>
              </a:rPr>
              <a:t>to</a:t>
            </a:r>
            <a:r>
              <a:rPr lang="es-ES_tradnl" sz="3200" dirty="0" err="1" smtClean="0">
                <a:solidFill>
                  <a:schemeClr val="accent6"/>
                </a:solidFill>
              </a:rPr>
              <a:t>us</a:t>
            </a:r>
            <a:r>
              <a:rPr sz="3200" dirty="0" smtClean="0">
                <a:solidFill>
                  <a:schemeClr val="accent6"/>
                </a:solidFill>
              </a:rPr>
              <a:t> l</a:t>
            </a:r>
            <a:r>
              <a:rPr lang="es-ES_tradnl" sz="3200" dirty="0" smtClean="0">
                <a:solidFill>
                  <a:schemeClr val="accent6"/>
                </a:solidFill>
              </a:rPr>
              <a:t>e</a:t>
            </a:r>
            <a:r>
              <a:rPr sz="3200" dirty="0" smtClean="0">
                <a:solidFill>
                  <a:schemeClr val="accent6"/>
                </a:solidFill>
              </a:rPr>
              <a:t>s act</a:t>
            </a:r>
            <a:r>
              <a:rPr lang="es-ES_tradnl" sz="3200" dirty="0" err="1" smtClean="0">
                <a:solidFill>
                  <a:schemeClr val="accent6"/>
                </a:solidFill>
              </a:rPr>
              <a:t>eu</a:t>
            </a:r>
            <a:r>
              <a:rPr sz="3200" dirty="0" smtClean="0">
                <a:solidFill>
                  <a:schemeClr val="accent6"/>
                </a:solidFill>
              </a:rPr>
              <a:t>rs</a:t>
            </a:r>
            <a:endParaRPr sz="3200" dirty="0">
              <a:solidFill>
                <a:schemeClr val="accent6"/>
              </a:solidFill>
            </a:endParaRPr>
          </a:p>
        </p:txBody>
      </p:sp>
      <p:sp>
        <p:nvSpPr>
          <p:cNvPr id="174" name="Adaptarse al futuro"/>
          <p:cNvSpPr txBox="1"/>
          <p:nvPr/>
        </p:nvSpPr>
        <p:spPr>
          <a:xfrm>
            <a:off x="364914" y="92581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100" b="1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_tradnl" sz="3200" dirty="0" err="1" smtClean="0">
                <a:solidFill>
                  <a:schemeClr val="accent6"/>
                </a:solidFill>
              </a:rPr>
              <a:t>S’adapter</a:t>
            </a:r>
            <a:r>
              <a:rPr sz="3200" dirty="0" smtClean="0">
                <a:solidFill>
                  <a:schemeClr val="accent6"/>
                </a:solidFill>
              </a:rPr>
              <a:t> a</a:t>
            </a:r>
            <a:r>
              <a:rPr lang="es-ES_tradnl" sz="3200" dirty="0">
                <a:solidFill>
                  <a:schemeClr val="accent6"/>
                </a:solidFill>
              </a:rPr>
              <a:t>u</a:t>
            </a:r>
            <a:r>
              <a:rPr sz="3200" dirty="0" smtClean="0">
                <a:solidFill>
                  <a:schemeClr val="accent6"/>
                </a:solidFill>
              </a:rPr>
              <a:t> </a:t>
            </a:r>
            <a:r>
              <a:rPr sz="3200" dirty="0" smtClean="0">
                <a:solidFill>
                  <a:schemeClr val="bg1"/>
                </a:solidFill>
              </a:rPr>
              <a:t>futur</a:t>
            </a:r>
            <a:endParaRPr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"/>
          <p:cNvSpPr txBox="1">
            <a:spLocks noGrp="1"/>
          </p:cNvSpPr>
          <p:nvPr>
            <p:ph type="title" idx="4294967295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 </a:t>
            </a:r>
          </a:p>
        </p:txBody>
      </p:sp>
      <p:pic>
        <p:nvPicPr>
          <p:cNvPr id="29" name="image.jpeg" descr="imag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313" y="-65088"/>
            <a:ext cx="9307513" cy="6923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.png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4556"/>
            <a:ext cx="4352653" cy="13334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/>
          <p:cNvSpPr/>
          <p:nvPr/>
        </p:nvSpPr>
        <p:spPr>
          <a:xfrm>
            <a:off x="-76200" y="1845345"/>
            <a:ext cx="9220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rgbClr val="F79646"/>
                </a:solidFill>
                <a:latin typeface="+mn-lt"/>
                <a:cs typeface="Avenir Book"/>
              </a:rPr>
              <a:t>MERCI DE VOTRE ATTENTION</a:t>
            </a:r>
            <a:endParaRPr lang="es-ES" sz="2800" dirty="0">
              <a:solidFill>
                <a:srgbClr val="F79646"/>
              </a:solidFill>
              <a:latin typeface="+mn-lt"/>
              <a:cs typeface="Avenir Book"/>
            </a:endParaRPr>
          </a:p>
          <a:p>
            <a:pPr algn="ctr"/>
            <a:r>
              <a:rPr lang="es-ES" sz="3200" dirty="0" err="1" smtClean="0">
                <a:solidFill>
                  <a:schemeClr val="bg1"/>
                </a:solidFill>
                <a:latin typeface="Avenir Book"/>
                <a:cs typeface="Avenir Book"/>
              </a:rPr>
              <a:t>www.ecoclimasol.com</a:t>
            </a:r>
            <a:endParaRPr lang="es-ES" sz="3200" dirty="0" smtClean="0">
              <a:solidFill>
                <a:schemeClr val="bg1"/>
              </a:solidFill>
              <a:latin typeface="Avenir Book"/>
              <a:cs typeface="Avenir Book"/>
            </a:endParaRPr>
          </a:p>
          <a:p>
            <a:pPr algn="ctr"/>
            <a:endParaRPr lang="es-ES" sz="3200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76199" y="5648453"/>
            <a:ext cx="2957490" cy="12095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Imagen 3" descr="facebook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83" y="5945444"/>
            <a:ext cx="647996" cy="647996"/>
          </a:xfrm>
          <a:prstGeom prst="rect">
            <a:avLst/>
          </a:prstGeom>
        </p:spPr>
      </p:pic>
      <p:pic>
        <p:nvPicPr>
          <p:cNvPr id="5" name="Imagen 4" descr="twitter.png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754" b="86066" l="32946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536" t="11148" r="33115" b="15192"/>
          <a:stretch/>
        </p:blipFill>
        <p:spPr>
          <a:xfrm>
            <a:off x="1117038" y="5929580"/>
            <a:ext cx="683999" cy="693602"/>
          </a:xfrm>
          <a:prstGeom prst="rect">
            <a:avLst/>
          </a:prstGeom>
        </p:spPr>
      </p:pic>
      <p:pic>
        <p:nvPicPr>
          <p:cNvPr id="8" name="Imagen 7" descr="do-trademark-legible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175" t="18215" r="13684" b="17812"/>
          <a:stretch/>
        </p:blipFill>
        <p:spPr>
          <a:xfrm>
            <a:off x="2157552" y="6007387"/>
            <a:ext cx="539999" cy="558743"/>
          </a:xfrm>
          <a:prstGeom prst="rect">
            <a:avLst/>
          </a:prstGeom>
        </p:spPr>
      </p:pic>
      <p:pic>
        <p:nvPicPr>
          <p:cNvPr id="16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041" y="112422"/>
            <a:ext cx="4221223" cy="173292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0" y="3035388"/>
            <a:ext cx="92963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 err="1">
                <a:solidFill>
                  <a:schemeClr val="bg1"/>
                </a:solidFill>
                <a:latin typeface="+mn-lt"/>
              </a:rPr>
              <a:t>j</a:t>
            </a:r>
            <a:r>
              <a:rPr kumimoji="0" lang="es-ES" sz="24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p.boulanger@ecoclimasol.com</a:t>
            </a: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sp>
        <p:nvSpPr>
          <p:cNvPr id="19" name="Rectángulo"/>
          <p:cNvSpPr/>
          <p:nvPr/>
        </p:nvSpPr>
        <p:spPr>
          <a:xfrm>
            <a:off x="2881291" y="5655564"/>
            <a:ext cx="6338909" cy="1202436"/>
          </a:xfrm>
          <a:prstGeom prst="rect">
            <a:avLst/>
          </a:prstGeom>
          <a:solidFill>
            <a:srgbClr val="416A9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14" name="CuadroTexto 13"/>
          <p:cNvSpPr txBox="1"/>
          <p:nvPr/>
        </p:nvSpPr>
        <p:spPr>
          <a:xfrm>
            <a:off x="4565341" y="6071202"/>
            <a:ext cx="207252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@</a:t>
            </a:r>
            <a:r>
              <a:rPr kumimoji="0" lang="es-ES" sz="18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ClimaVistaAgro</a:t>
            </a: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914056" y="6084240"/>
            <a:ext cx="21029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@</a:t>
            </a:r>
            <a:r>
              <a:rPr kumimoji="0" lang="es-ES" sz="1800" b="0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jpb_ecoclimasol</a:t>
            </a: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pic>
        <p:nvPicPr>
          <p:cNvPr id="3" name="Imagen 2" descr="favicomcvagr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24" y="5648453"/>
            <a:ext cx="1318176" cy="109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53560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ítulo"/>
          <p:cNvSpPr txBox="1">
            <a:spLocks noGrp="1"/>
          </p:cNvSpPr>
          <p:nvPr>
            <p:ph type="title" idx="4294967295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 </a:t>
            </a:r>
          </a:p>
        </p:txBody>
      </p:sp>
      <p:sp>
        <p:nvSpPr>
          <p:cNvPr id="62" name="Rectángulo"/>
          <p:cNvSpPr/>
          <p:nvPr/>
        </p:nvSpPr>
        <p:spPr>
          <a:xfrm>
            <a:off x="0" y="0"/>
            <a:ext cx="9167813" cy="969963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0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pic>
        <p:nvPicPr>
          <p:cNvPr id="63" name="shutterstock_227691892.jpg" descr="shutterstock_2276918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69962"/>
            <a:ext cx="9144000" cy="5888038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Rectángulo"/>
          <p:cNvSpPr/>
          <p:nvPr/>
        </p:nvSpPr>
        <p:spPr>
          <a:xfrm>
            <a:off x="-23813" y="969962"/>
            <a:ext cx="9167813" cy="5888038"/>
          </a:xfrm>
          <a:prstGeom prst="rect">
            <a:avLst/>
          </a:prstGeom>
          <a:solidFill>
            <a:srgbClr val="262626">
              <a:alpha val="5999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Rectángulo"/>
          <p:cNvSpPr/>
          <p:nvPr/>
        </p:nvSpPr>
        <p:spPr>
          <a:xfrm>
            <a:off x="-23813" y="969962"/>
            <a:ext cx="4762890" cy="5888038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6" name="cv_agro-blanco_verde.png" descr="cv_agro-blanco_verd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54" y="5799009"/>
            <a:ext cx="2426453" cy="478518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Optimizar la gestión…"/>
          <p:cNvSpPr txBox="1"/>
          <p:nvPr/>
        </p:nvSpPr>
        <p:spPr>
          <a:xfrm>
            <a:off x="1063855" y="4868333"/>
            <a:ext cx="233045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/>
              <a:t>Optimi</a:t>
            </a:r>
            <a:r>
              <a:rPr lang="es-ES_tradnl" dirty="0" smtClean="0"/>
              <a:t>ser la </a:t>
            </a:r>
            <a:r>
              <a:rPr lang="es-ES_tradnl" dirty="0" err="1" smtClean="0"/>
              <a:t>gestion</a:t>
            </a:r>
            <a:r>
              <a:rPr lang="es-ES_tradnl" dirty="0" smtClean="0"/>
              <a:t> </a:t>
            </a:r>
          </a:p>
          <a:p>
            <a:pPr algn="ctr"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/>
              <a:t>de</a:t>
            </a:r>
            <a:r>
              <a:rPr lang="es-ES_tradnl" dirty="0" smtClean="0"/>
              <a:t>s</a:t>
            </a:r>
            <a:r>
              <a:rPr dirty="0" smtClean="0"/>
              <a:t>  cult</a:t>
            </a:r>
            <a:r>
              <a:rPr lang="es-ES_tradnl" dirty="0" err="1" smtClean="0"/>
              <a:t>ures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68" name="Optimizar la rentabilidad…"/>
          <p:cNvSpPr txBox="1"/>
          <p:nvPr/>
        </p:nvSpPr>
        <p:spPr>
          <a:xfrm>
            <a:off x="5797550" y="4868333"/>
            <a:ext cx="268287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/>
              <a:t>Optimi</a:t>
            </a:r>
            <a:r>
              <a:rPr lang="es-ES_tradnl" dirty="0" smtClean="0"/>
              <a:t>ser la </a:t>
            </a:r>
            <a:r>
              <a:rPr lang="es-ES_tradnl" dirty="0" err="1" smtClean="0"/>
              <a:t>rentabilité</a:t>
            </a:r>
            <a:endParaRPr lang="es-ES_tradnl" dirty="0" smtClean="0"/>
          </a:p>
          <a:p>
            <a:pPr algn="ctr"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dirty="0" smtClean="0"/>
              <a:t>du </a:t>
            </a:r>
            <a:r>
              <a:rPr lang="es-ES_tradnl" dirty="0" err="1" smtClean="0"/>
              <a:t>portefeuille</a:t>
            </a:r>
            <a:endParaRPr dirty="0"/>
          </a:p>
        </p:txBody>
      </p:sp>
      <p:sp>
        <p:nvSpPr>
          <p:cNvPr id="69" name="La tecnología y su circulo virtuoso"/>
          <p:cNvSpPr txBox="1"/>
          <p:nvPr/>
        </p:nvSpPr>
        <p:spPr>
          <a:xfrm>
            <a:off x="426376" y="192594"/>
            <a:ext cx="8741437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200" dirty="0">
                <a:solidFill>
                  <a:schemeClr val="accent6"/>
                </a:solidFill>
              </a:rPr>
              <a:t>La </a:t>
            </a:r>
            <a:r>
              <a:rPr sz="3200" dirty="0" smtClean="0">
                <a:solidFill>
                  <a:schemeClr val="accent6"/>
                </a:solidFill>
              </a:rPr>
              <a:t>tec</a:t>
            </a:r>
            <a:r>
              <a:rPr lang="es-ES_tradnl" sz="3200" dirty="0" err="1" smtClean="0">
                <a:solidFill>
                  <a:schemeClr val="accent6"/>
                </a:solidFill>
              </a:rPr>
              <a:t>hnologie</a:t>
            </a:r>
            <a:r>
              <a:rPr lang="es-ES_tradnl" sz="3200" dirty="0" smtClean="0">
                <a:solidFill>
                  <a:schemeClr val="accent6"/>
                </a:solidFill>
              </a:rPr>
              <a:t> </a:t>
            </a:r>
            <a:r>
              <a:rPr lang="es-ES_tradnl" sz="3200" dirty="0" smtClean="0"/>
              <a:t>et son </a:t>
            </a:r>
            <a:r>
              <a:rPr lang="es-ES_tradnl" sz="3200" dirty="0" err="1" smtClean="0"/>
              <a:t>cercle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vertueux</a:t>
            </a:r>
            <a:endParaRPr sz="3200" dirty="0"/>
          </a:p>
        </p:txBody>
      </p:sp>
      <p:sp>
        <p:nvSpPr>
          <p:cNvPr id="70" name="Sector…"/>
          <p:cNvSpPr txBox="1"/>
          <p:nvPr/>
        </p:nvSpPr>
        <p:spPr>
          <a:xfrm>
            <a:off x="450021" y="1626552"/>
            <a:ext cx="2101851" cy="46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0000"/>
              </a:lnSpc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/>
              <a:t>Sect</a:t>
            </a:r>
            <a:r>
              <a:rPr lang="es-ES_tradnl" dirty="0" err="1" smtClean="0"/>
              <a:t>eur</a:t>
            </a:r>
            <a:r>
              <a:rPr dirty="0" smtClean="0"/>
              <a:t> </a:t>
            </a:r>
            <a:endParaRPr dirty="0"/>
          </a:p>
          <a:p>
            <a:pPr algn="ctr">
              <a:lnSpc>
                <a:spcPct val="80000"/>
              </a:lnSpc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/>
              <a:t>Agr</a:t>
            </a:r>
            <a:r>
              <a:rPr lang="es-ES_tradnl" dirty="0" err="1" smtClean="0"/>
              <a:t>icole</a:t>
            </a:r>
            <a:endParaRPr dirty="0"/>
          </a:p>
        </p:txBody>
      </p:sp>
      <p:sp>
        <p:nvSpPr>
          <p:cNvPr id="71" name="Sector…"/>
          <p:cNvSpPr txBox="1"/>
          <p:nvPr/>
        </p:nvSpPr>
        <p:spPr>
          <a:xfrm>
            <a:off x="6859104" y="1538287"/>
            <a:ext cx="2101851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smtClean="0"/>
              <a:t>Sect</a:t>
            </a:r>
            <a:r>
              <a:rPr lang="es-ES_tradnl" dirty="0" err="1" smtClean="0"/>
              <a:t>eur</a:t>
            </a:r>
            <a:r>
              <a:rPr dirty="0" smtClean="0"/>
              <a:t> </a:t>
            </a:r>
            <a:endParaRPr dirty="0"/>
          </a:p>
          <a:p>
            <a:pPr algn="ctr">
              <a:defRPr sz="1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Agro</a:t>
            </a:r>
            <a:r>
              <a:rPr dirty="0" smtClean="0"/>
              <a:t>-</a:t>
            </a:r>
            <a:r>
              <a:rPr lang="es-ES_tradnl" dirty="0" err="1" smtClean="0"/>
              <a:t>Assurances</a:t>
            </a:r>
            <a:endParaRPr dirty="0"/>
          </a:p>
        </p:txBody>
      </p:sp>
      <p:pic>
        <p:nvPicPr>
          <p:cNvPr id="72" name="0%.png" descr="0%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6" t="8175" r="4015" b="26428"/>
          <a:stretch>
            <a:fillRect/>
          </a:stretch>
        </p:blipFill>
        <p:spPr>
          <a:xfrm>
            <a:off x="-374316" y="1313399"/>
            <a:ext cx="10138384" cy="335218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Y AUTOMATIZADO A INFORMACIÓN"/>
          <p:cNvSpPr txBox="1"/>
          <p:nvPr/>
        </p:nvSpPr>
        <p:spPr>
          <a:xfrm>
            <a:off x="3272366" y="3789110"/>
            <a:ext cx="342521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_tradnl" dirty="0" smtClean="0"/>
              <a:t>ET AUTOMATISE A UNE INFORMATION</a:t>
            </a:r>
            <a:endParaRPr dirty="0"/>
          </a:p>
        </p:txBody>
      </p:sp>
      <p:sp>
        <p:nvSpPr>
          <p:cNvPr id="74" name="CONFIABLE"/>
          <p:cNvSpPr txBox="1"/>
          <p:nvPr/>
        </p:nvSpPr>
        <p:spPr>
          <a:xfrm>
            <a:off x="5589103" y="4267843"/>
            <a:ext cx="254000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es-ES_tradnl" dirty="0" smtClean="0"/>
              <a:t>FIABLE</a:t>
            </a:r>
            <a:endParaRPr dirty="0"/>
          </a:p>
        </p:txBody>
      </p:sp>
      <p:sp>
        <p:nvSpPr>
          <p:cNvPr id="75" name="UN ACCESO AMIGABLE"/>
          <p:cNvSpPr txBox="1"/>
          <p:nvPr/>
        </p:nvSpPr>
        <p:spPr>
          <a:xfrm>
            <a:off x="2510226" y="3232964"/>
            <a:ext cx="222885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UN </a:t>
            </a:r>
            <a:r>
              <a:rPr dirty="0" smtClean="0"/>
              <a:t>ACCE</a:t>
            </a:r>
            <a:r>
              <a:rPr lang="es-ES_tradnl" dirty="0" smtClean="0"/>
              <a:t>S SIMPLIFI</a:t>
            </a:r>
            <a:r>
              <a:rPr lang="es-ES_tradnl" dirty="0"/>
              <a:t>E</a:t>
            </a:r>
            <a:r>
              <a:rPr dirty="0" smtClean="0"/>
              <a:t> </a:t>
            </a:r>
            <a:endParaRPr dirty="0"/>
          </a:p>
        </p:txBody>
      </p:sp>
      <p:grpSp>
        <p:nvGrpSpPr>
          <p:cNvPr id="79" name="Grupo"/>
          <p:cNvGrpSpPr/>
          <p:nvPr/>
        </p:nvGrpSpPr>
        <p:grpSpPr>
          <a:xfrm>
            <a:off x="5846751" y="5799009"/>
            <a:ext cx="2450565" cy="481714"/>
            <a:chOff x="95032" y="0"/>
            <a:chExt cx="2450563" cy="481712"/>
          </a:xfrm>
        </p:grpSpPr>
        <p:pic>
          <p:nvPicPr>
            <p:cNvPr id="76" name="cv_seguros-gris_azul-mediano.png" descr="cv_seguros-gris_azul-mediano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32720" y="240751"/>
              <a:ext cx="1412877" cy="2409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cv_agro-blanco_verde.png" descr="cv_agro-blanco_verde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41200" y="0"/>
              <a:ext cx="1659861" cy="2432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cv_agro-blanco_verde.png" descr="cv_agro-blanco_verde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5032" y="7622"/>
              <a:ext cx="465486" cy="3422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000080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82"/>
          <a:stretch/>
        </p:blipFill>
        <p:spPr bwMode="auto">
          <a:xfrm>
            <a:off x="-1" y="773113"/>
            <a:ext cx="9144001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ZoneTexte 7"/>
          <p:cNvSpPr txBox="1">
            <a:spLocks noChangeArrowheads="1"/>
          </p:cNvSpPr>
          <p:nvPr/>
        </p:nvSpPr>
        <p:spPr bwMode="auto">
          <a:xfrm>
            <a:off x="4572000" y="1096712"/>
            <a:ext cx="454342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s-ES_tradnl" sz="3600" dirty="0" err="1" smtClean="0">
                <a:solidFill>
                  <a:schemeClr val="bg1"/>
                </a:solidFill>
                <a:latin typeface="+mn-lt"/>
                <a:cs typeface="Optima" charset="0"/>
              </a:rPr>
              <a:t>Vers</a:t>
            </a:r>
            <a:r>
              <a:rPr lang="es-ES_tradnl" sz="3600" dirty="0" smtClean="0">
                <a:solidFill>
                  <a:schemeClr val="bg1"/>
                </a:solidFill>
                <a:latin typeface="+mn-lt"/>
                <a:cs typeface="Optima" charset="0"/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  <a:latin typeface="+mn-lt"/>
                <a:cs typeface="Optima" charset="0"/>
              </a:rPr>
              <a:t>où</a:t>
            </a:r>
            <a:r>
              <a:rPr lang="es-ES_tradnl" sz="3600" dirty="0" smtClean="0">
                <a:solidFill>
                  <a:schemeClr val="bg1"/>
                </a:solidFill>
                <a:latin typeface="+mn-lt"/>
                <a:cs typeface="Optima" charset="0"/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  <a:latin typeface="+mn-lt"/>
                <a:cs typeface="Optima" charset="0"/>
              </a:rPr>
              <a:t>nous</a:t>
            </a:r>
            <a:r>
              <a:rPr lang="es-ES_tradnl" sz="3600" dirty="0" smtClean="0">
                <a:solidFill>
                  <a:schemeClr val="bg1"/>
                </a:solidFill>
                <a:latin typeface="+mn-lt"/>
                <a:cs typeface="Optima" charset="0"/>
              </a:rPr>
              <a:t> </a:t>
            </a:r>
            <a:r>
              <a:rPr lang="es-ES_tradnl" sz="3600" dirty="0" err="1" smtClean="0">
                <a:solidFill>
                  <a:schemeClr val="bg1"/>
                </a:solidFill>
                <a:latin typeface="+mn-lt"/>
                <a:cs typeface="Optima" charset="0"/>
              </a:rPr>
              <a:t>allons</a:t>
            </a:r>
            <a:endParaRPr lang="es-ES_tradnl" sz="3600" dirty="0">
              <a:solidFill>
                <a:schemeClr val="bg1"/>
              </a:solidFill>
              <a:latin typeface="+mn-lt"/>
              <a:cs typeface="Optima" charset="0"/>
            </a:endParaRPr>
          </a:p>
        </p:txBody>
      </p:sp>
      <p:sp>
        <p:nvSpPr>
          <p:cNvPr id="6" name="Rectángulo"/>
          <p:cNvSpPr/>
          <p:nvPr/>
        </p:nvSpPr>
        <p:spPr>
          <a:xfrm>
            <a:off x="0" y="0"/>
            <a:ext cx="9167813" cy="969963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0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7" name="Tecnología satelital para"/>
          <p:cNvSpPr txBox="1"/>
          <p:nvPr/>
        </p:nvSpPr>
        <p:spPr>
          <a:xfrm>
            <a:off x="36491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sz="3200" dirty="0" err="1" smtClean="0">
                <a:solidFill>
                  <a:schemeClr val="bg1"/>
                </a:solidFill>
              </a:rPr>
              <a:t>Nous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r>
              <a:rPr lang="es-ES_tradnl" sz="3200" dirty="0" err="1" smtClean="0">
                <a:solidFill>
                  <a:schemeClr val="accent6"/>
                </a:solidFill>
              </a:rPr>
              <a:t>savons</a:t>
            </a:r>
            <a:r>
              <a:rPr lang="mr-IN" sz="3200" dirty="0" smtClean="0">
                <a:solidFill>
                  <a:schemeClr val="accent6"/>
                </a:solidFill>
              </a:rPr>
              <a:t>…</a:t>
            </a:r>
            <a:endParaRPr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ZoneTexte 7"/>
          <p:cNvSpPr txBox="1">
            <a:spLocks noChangeArrowheads="1"/>
          </p:cNvSpPr>
          <p:nvPr/>
        </p:nvSpPr>
        <p:spPr bwMode="auto">
          <a:xfrm>
            <a:off x="4572000" y="1096712"/>
            <a:ext cx="454342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s-ES_tradnl" sz="3600" dirty="0" smtClean="0">
                <a:solidFill>
                  <a:schemeClr val="bg1"/>
                </a:solidFill>
                <a:latin typeface="+mn-lt"/>
                <a:cs typeface="Optima" charset="0"/>
              </a:rPr>
              <a:t>cómo </a:t>
            </a:r>
            <a:r>
              <a:rPr lang="es-ES_tradnl" sz="3600" dirty="0">
                <a:solidFill>
                  <a:schemeClr val="bg1"/>
                </a:solidFill>
                <a:latin typeface="+mn-lt"/>
                <a:cs typeface="Optima" charset="0"/>
              </a:rPr>
              <a:t>llegar</a:t>
            </a:r>
          </a:p>
        </p:txBody>
      </p:sp>
      <p:sp>
        <p:nvSpPr>
          <p:cNvPr id="6" name="Rectángulo"/>
          <p:cNvSpPr/>
          <p:nvPr/>
        </p:nvSpPr>
        <p:spPr>
          <a:xfrm>
            <a:off x="0" y="0"/>
            <a:ext cx="9167813" cy="969963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0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7" name="Tecnología satelital para"/>
          <p:cNvSpPr txBox="1"/>
          <p:nvPr/>
        </p:nvSpPr>
        <p:spPr>
          <a:xfrm>
            <a:off x="36491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sz="3200" dirty="0" smtClean="0">
                <a:solidFill>
                  <a:schemeClr val="bg1"/>
                </a:solidFill>
              </a:rPr>
              <a:t>Le </a:t>
            </a:r>
            <a:r>
              <a:rPr lang="es-ES_tradnl" sz="3200" dirty="0" err="1" smtClean="0">
                <a:solidFill>
                  <a:schemeClr val="bg1"/>
                </a:solidFill>
              </a:rPr>
              <a:t>vrai</a:t>
            </a:r>
            <a:r>
              <a:rPr lang="es-ES_tradnl" sz="3200" dirty="0" smtClean="0">
                <a:solidFill>
                  <a:schemeClr val="bg1"/>
                </a:solidFill>
              </a:rPr>
              <a:t> </a:t>
            </a:r>
            <a:r>
              <a:rPr lang="es-ES_tradnl" sz="3200" dirty="0" err="1" smtClean="0">
                <a:solidFill>
                  <a:schemeClr val="accent6"/>
                </a:solidFill>
              </a:rPr>
              <a:t>défi</a:t>
            </a:r>
            <a:r>
              <a:rPr lang="es-ES_tradnl" sz="3200" dirty="0">
                <a:solidFill>
                  <a:schemeClr val="accent6"/>
                </a:solidFill>
              </a:rPr>
              <a:t> </a:t>
            </a:r>
            <a:r>
              <a:rPr lang="es-ES_tradnl" sz="3200" dirty="0" err="1" smtClean="0">
                <a:solidFill>
                  <a:schemeClr val="accent6"/>
                </a:solidFill>
              </a:rPr>
              <a:t>est</a:t>
            </a:r>
            <a:r>
              <a:rPr lang="es-ES_tradnl" sz="3200" dirty="0" smtClean="0">
                <a:solidFill>
                  <a:schemeClr val="accent6"/>
                </a:solidFill>
              </a:rPr>
              <a:t> de savoir</a:t>
            </a:r>
            <a:r>
              <a:rPr lang="mr-IN" sz="3200" dirty="0" smtClean="0">
                <a:solidFill>
                  <a:schemeClr val="accent6"/>
                </a:solidFill>
              </a:rPr>
              <a:t>…</a:t>
            </a:r>
            <a:r>
              <a:rPr lang="es-ES_tradnl" sz="3200" dirty="0" smtClean="0">
                <a:solidFill>
                  <a:schemeClr val="accent6"/>
                </a:solidFill>
              </a:rPr>
              <a:t> </a:t>
            </a:r>
            <a:endParaRPr sz="3200" dirty="0">
              <a:solidFill>
                <a:schemeClr val="accent6"/>
              </a:solidFill>
            </a:endParaRPr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97" t="6348" r="15774"/>
          <a:stretch/>
        </p:blipFill>
        <p:spPr>
          <a:xfrm>
            <a:off x="-20041" y="979824"/>
            <a:ext cx="9187854" cy="58781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37360" y="6324919"/>
            <a:ext cx="35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TRACMATA - EL TRACTOR DE 2035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TRACTOR + AUTOMATA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" name="ZoneTexte 7"/>
          <p:cNvSpPr txBox="1">
            <a:spLocks noChangeArrowheads="1"/>
          </p:cNvSpPr>
          <p:nvPr/>
        </p:nvSpPr>
        <p:spPr bwMode="auto">
          <a:xfrm>
            <a:off x="4630824" y="981752"/>
            <a:ext cx="454342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s-ES_tradnl" sz="3600" dirty="0" err="1" smtClean="0">
                <a:solidFill>
                  <a:schemeClr val="bg1"/>
                </a:solidFill>
                <a:latin typeface="+mn-lt"/>
                <a:cs typeface="Optima" charset="0"/>
              </a:rPr>
              <a:t>Comment</a:t>
            </a:r>
            <a:r>
              <a:rPr lang="es-ES_tradnl" sz="3600" dirty="0" smtClean="0">
                <a:solidFill>
                  <a:schemeClr val="bg1"/>
                </a:solidFill>
                <a:latin typeface="+mn-lt"/>
                <a:cs typeface="Optima" charset="0"/>
              </a:rPr>
              <a:t> y </a:t>
            </a:r>
            <a:r>
              <a:rPr lang="es-ES_tradnl" sz="3600" dirty="0" err="1" smtClean="0">
                <a:solidFill>
                  <a:schemeClr val="bg1"/>
                </a:solidFill>
                <a:latin typeface="+mn-lt"/>
                <a:cs typeface="Optima" charset="0"/>
              </a:rPr>
              <a:t>arriver</a:t>
            </a:r>
            <a:r>
              <a:rPr lang="is-IS" sz="3600" dirty="0" smtClean="0">
                <a:solidFill>
                  <a:schemeClr val="bg1"/>
                </a:solidFill>
                <a:latin typeface="+mn-lt"/>
                <a:cs typeface="Optima" charset="0"/>
              </a:rPr>
              <a:t>…</a:t>
            </a:r>
            <a:endParaRPr lang="es-ES_tradnl" sz="3600" dirty="0">
              <a:solidFill>
                <a:schemeClr val="bg1"/>
              </a:solidFill>
              <a:latin typeface="+mn-lt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7"/>
          <p:cNvSpPr>
            <a:spLocks noChangeArrowheads="1"/>
          </p:cNvSpPr>
          <p:nvPr/>
        </p:nvSpPr>
        <p:spPr bwMode="auto">
          <a:xfrm>
            <a:off x="0" y="10414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sz="3600">
                <a:solidFill>
                  <a:schemeClr val="bg1"/>
                </a:solidFill>
                <a:latin typeface="Optima" charset="0"/>
                <a:cs typeface="Optima" charset="0"/>
              </a:rPr>
              <a:t>protegerse de los riesgos </a:t>
            </a:r>
          </a:p>
          <a:p>
            <a:pPr algn="r"/>
            <a:r>
              <a:rPr lang="fr-FR" sz="3600">
                <a:solidFill>
                  <a:schemeClr val="bg1"/>
                </a:solidFill>
                <a:latin typeface="Optima" charset="0"/>
                <a:cs typeface="Optima" charset="0"/>
              </a:rPr>
              <a:t>agro climáticos</a:t>
            </a:r>
          </a:p>
        </p:txBody>
      </p:sp>
      <p:sp>
        <p:nvSpPr>
          <p:cNvPr id="32770" name="Rectangle 17"/>
          <p:cNvSpPr>
            <a:spLocks noChangeArrowheads="1"/>
          </p:cNvSpPr>
          <p:nvPr/>
        </p:nvSpPr>
        <p:spPr bwMode="auto">
          <a:xfrm>
            <a:off x="0" y="957263"/>
            <a:ext cx="91503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_tradnl" sz="4400">
                <a:solidFill>
                  <a:srgbClr val="FFFFFF"/>
                </a:solidFill>
                <a:latin typeface="Optima" charset="0"/>
                <a:cs typeface="Optima" charset="0"/>
              </a:rPr>
              <a:t>adaptarse al </a:t>
            </a:r>
          </a:p>
          <a:p>
            <a:pPr algn="r"/>
            <a:r>
              <a:rPr lang="es-ES_tradnl" sz="4400">
                <a:solidFill>
                  <a:srgbClr val="FFFFFF"/>
                </a:solidFill>
                <a:latin typeface="Optima" charset="0"/>
                <a:cs typeface="Optima" charset="0"/>
              </a:rPr>
              <a:t>Cambio Climático</a:t>
            </a:r>
          </a:p>
        </p:txBody>
      </p:sp>
      <p:sp>
        <p:nvSpPr>
          <p:cNvPr id="32771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pPr eaLnBrk="1" hangingPunct="1"/>
            <a:r>
              <a:rPr lang="en-US">
                <a:latin typeface="Calibri Light" charset="0"/>
              </a:rPr>
              <a:t> </a:t>
            </a:r>
          </a:p>
        </p:txBody>
      </p:sp>
      <p:sp>
        <p:nvSpPr>
          <p:cNvPr id="32772" name="Rectangle 17"/>
          <p:cNvSpPr>
            <a:spLocks noChangeArrowheads="1"/>
          </p:cNvSpPr>
          <p:nvPr/>
        </p:nvSpPr>
        <p:spPr bwMode="auto">
          <a:xfrm>
            <a:off x="0" y="1020763"/>
            <a:ext cx="9150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ES_tradnl" sz="4400">
                <a:solidFill>
                  <a:srgbClr val="FFFFFF"/>
                </a:solidFill>
                <a:latin typeface="Optima" charset="0"/>
                <a:cs typeface="Optima" charset="0"/>
              </a:rPr>
              <a:t>Eficiente. Segura. </a:t>
            </a:r>
            <a:r>
              <a:rPr lang="fr-FR" sz="4400">
                <a:solidFill>
                  <a:srgbClr val="FFFFFF"/>
                </a:solidFill>
                <a:latin typeface="Optima" charset="0"/>
                <a:cs typeface="Optima" charset="0"/>
              </a:rPr>
              <a:t>Rápida.</a:t>
            </a:r>
          </a:p>
        </p:txBody>
      </p:sp>
      <p:pic>
        <p:nvPicPr>
          <p:cNvPr id="12" name="Image 2" descr="sequia cepa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/>
          <a:stretch/>
        </p:blipFill>
        <p:spPr>
          <a:xfrm>
            <a:off x="0" y="957263"/>
            <a:ext cx="9186851" cy="590073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957263"/>
            <a:ext cx="9144000" cy="5949950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Rectángulo"/>
          <p:cNvSpPr/>
          <p:nvPr/>
        </p:nvSpPr>
        <p:spPr>
          <a:xfrm>
            <a:off x="0" y="0"/>
            <a:ext cx="9167813" cy="969963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0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11" name="Tecnología satelital para"/>
          <p:cNvSpPr txBox="1"/>
          <p:nvPr/>
        </p:nvSpPr>
        <p:spPr>
          <a:xfrm>
            <a:off x="36491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sz="3200" dirty="0" smtClean="0">
                <a:solidFill>
                  <a:srgbClr val="F79646"/>
                </a:solidFill>
              </a:rPr>
              <a:t>En </a:t>
            </a:r>
            <a:r>
              <a:rPr lang="es-ES_tradnl" sz="3200" dirty="0" err="1" smtClean="0">
                <a:solidFill>
                  <a:srgbClr val="F79646"/>
                </a:solidFill>
              </a:rPr>
              <a:t>intégrant</a:t>
            </a:r>
            <a:r>
              <a:rPr lang="es-ES_tradnl" sz="3200" dirty="0" smtClean="0">
                <a:solidFill>
                  <a:srgbClr val="F79646"/>
                </a:solidFill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</a:rPr>
              <a:t>tous</a:t>
            </a:r>
            <a:r>
              <a:rPr lang="es-ES_tradnl" sz="3200" dirty="0" smtClean="0">
                <a:solidFill>
                  <a:schemeClr val="bg1"/>
                </a:solidFill>
              </a:rPr>
              <a:t> les </a:t>
            </a:r>
            <a:r>
              <a:rPr lang="es-ES_tradnl" sz="3200" dirty="0" err="1" smtClean="0">
                <a:solidFill>
                  <a:schemeClr val="bg1"/>
                </a:solidFill>
              </a:rPr>
              <a:t>producteurs</a:t>
            </a:r>
            <a:r>
              <a:rPr lang="is-IS" sz="3200" dirty="0" smtClean="0">
                <a:solidFill>
                  <a:schemeClr val="bg1"/>
                </a:solidFill>
              </a:rPr>
              <a:t>…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iembra_Direc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21"/>
          <a:stretch/>
        </p:blipFill>
        <p:spPr>
          <a:xfrm>
            <a:off x="-6492" y="29977"/>
            <a:ext cx="9174306" cy="6974809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-1" y="969963"/>
            <a:ext cx="9167813" cy="6022727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31753" name="Imag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99" r="1"/>
          <a:stretch/>
        </p:blipFill>
        <p:spPr bwMode="auto">
          <a:xfrm>
            <a:off x="1751875" y="2143809"/>
            <a:ext cx="5091503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ZoneTexte 8"/>
          <p:cNvSpPr txBox="1">
            <a:spLocks noChangeArrowheads="1"/>
          </p:cNvSpPr>
          <p:nvPr/>
        </p:nvSpPr>
        <p:spPr bwMode="auto">
          <a:xfrm>
            <a:off x="6497287" y="3942658"/>
            <a:ext cx="2433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fr-FR" sz="2000" dirty="0" smtClean="0">
                <a:solidFill>
                  <a:schemeClr val="bg1"/>
                </a:solidFill>
                <a:latin typeface="+mn-lt"/>
              </a:rPr>
              <a:t>ALGORITHMES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755" name="ZoneTexte 7"/>
          <p:cNvSpPr txBox="1">
            <a:spLocks noChangeArrowheads="1"/>
          </p:cNvSpPr>
          <p:nvPr/>
        </p:nvSpPr>
        <p:spPr bwMode="auto">
          <a:xfrm>
            <a:off x="364914" y="2343864"/>
            <a:ext cx="3290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fr-FR" sz="2000" dirty="0">
                <a:solidFill>
                  <a:schemeClr val="bg1"/>
                </a:solidFill>
                <a:latin typeface="+mn-lt"/>
              </a:rPr>
              <a:t>AGRO BIG DATA</a:t>
            </a:r>
          </a:p>
        </p:txBody>
      </p:sp>
      <p:sp>
        <p:nvSpPr>
          <p:cNvPr id="31756" name="ZoneTexte 10"/>
          <p:cNvSpPr txBox="1">
            <a:spLocks noChangeArrowheads="1"/>
          </p:cNvSpPr>
          <p:nvPr/>
        </p:nvSpPr>
        <p:spPr bwMode="auto">
          <a:xfrm>
            <a:off x="5019031" y="6457890"/>
            <a:ext cx="2243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000" dirty="0">
                <a:solidFill>
                  <a:schemeClr val="bg1"/>
                </a:solidFill>
                <a:latin typeface="+mn-lt"/>
              </a:rPr>
              <a:t>SOFTWARE</a:t>
            </a:r>
          </a:p>
        </p:txBody>
      </p:sp>
      <p:sp>
        <p:nvSpPr>
          <p:cNvPr id="31757" name="ZoneTexte 9"/>
          <p:cNvSpPr txBox="1">
            <a:spLocks noChangeArrowheads="1"/>
          </p:cNvSpPr>
          <p:nvPr/>
        </p:nvSpPr>
        <p:spPr bwMode="auto">
          <a:xfrm>
            <a:off x="451118" y="3742306"/>
            <a:ext cx="2244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r-FR" sz="2000" dirty="0">
                <a:solidFill>
                  <a:schemeClr val="bg1"/>
                </a:solidFill>
                <a:latin typeface="+mn-lt"/>
              </a:rPr>
              <a:t>HARDWARE</a:t>
            </a:r>
          </a:p>
        </p:txBody>
      </p:sp>
      <p:sp>
        <p:nvSpPr>
          <p:cNvPr id="22" name="ZoneTexte 6"/>
          <p:cNvSpPr txBox="1"/>
          <p:nvPr/>
        </p:nvSpPr>
        <p:spPr>
          <a:xfrm>
            <a:off x="3208823" y="4380660"/>
            <a:ext cx="2406316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spc="3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Avenir Light" charset="0"/>
                <a:cs typeface="Avenir Light" charset="0"/>
              </a:rPr>
              <a:t>ANALYSE</a:t>
            </a:r>
            <a:endParaRPr lang="fr-FR" sz="2800" spc="300" dirty="0">
              <a:solidFill>
                <a:schemeClr val="bg1">
                  <a:lumMod val="75000"/>
                </a:schemeClr>
              </a:solidFill>
              <a:latin typeface="+mn-lt"/>
              <a:ea typeface="Avenir Light" charset="0"/>
              <a:cs typeface="Avenir Light" charset="0"/>
            </a:endParaRPr>
          </a:p>
        </p:txBody>
      </p:sp>
      <p:sp>
        <p:nvSpPr>
          <p:cNvPr id="16" name="Rectángulo"/>
          <p:cNvSpPr/>
          <p:nvPr/>
        </p:nvSpPr>
        <p:spPr>
          <a:xfrm>
            <a:off x="0" y="0"/>
            <a:ext cx="9167813" cy="969963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0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17" name="Tecnología satelital para"/>
          <p:cNvSpPr txBox="1"/>
          <p:nvPr/>
        </p:nvSpPr>
        <p:spPr>
          <a:xfrm>
            <a:off x="36491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sz="3200" dirty="0" smtClean="0">
                <a:solidFill>
                  <a:schemeClr val="accent6"/>
                </a:solidFill>
              </a:rPr>
              <a:t>La </a:t>
            </a:r>
            <a:r>
              <a:rPr lang="es-ES_tradnl" sz="3200" dirty="0" err="1" smtClean="0">
                <a:solidFill>
                  <a:schemeClr val="accent6"/>
                </a:solidFill>
              </a:rPr>
              <a:t>technologie</a:t>
            </a:r>
            <a:r>
              <a:rPr lang="es-ES_tradnl" sz="3200" dirty="0" smtClean="0">
                <a:solidFill>
                  <a:schemeClr val="accent6"/>
                </a:solidFill>
              </a:rPr>
              <a:t> </a:t>
            </a:r>
            <a:r>
              <a:rPr lang="es-ES_tradnl" sz="3200" dirty="0" err="1" smtClean="0">
                <a:solidFill>
                  <a:srgbClr val="FFFFFF"/>
                </a:solidFill>
              </a:rPr>
              <a:t>au</a:t>
            </a:r>
            <a:r>
              <a:rPr lang="es-ES_tradnl" sz="3200" dirty="0" smtClean="0">
                <a:solidFill>
                  <a:srgbClr val="FFFFFF"/>
                </a:solidFill>
              </a:rPr>
              <a:t> </a:t>
            </a:r>
            <a:r>
              <a:rPr lang="es-ES_tradnl" sz="3200" dirty="0" err="1" smtClean="0">
                <a:solidFill>
                  <a:srgbClr val="FFFFFF"/>
                </a:solidFill>
              </a:rPr>
              <a:t>service</a:t>
            </a: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3814" y="96996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sz="3600" dirty="0">
                <a:solidFill>
                  <a:schemeClr val="bg1"/>
                </a:solidFill>
                <a:latin typeface="+mn-lt"/>
                <a:cs typeface="Optima" charset="0"/>
              </a:rPr>
              <a:t>D</a:t>
            </a:r>
            <a:r>
              <a:rPr lang="fr-FR" sz="3600" dirty="0" smtClean="0">
                <a:solidFill>
                  <a:schemeClr val="bg1"/>
                </a:solidFill>
                <a:latin typeface="+mn-lt"/>
                <a:cs typeface="Optima" charset="0"/>
              </a:rPr>
              <a:t>u développement agricole</a:t>
            </a:r>
            <a:endParaRPr lang="fr-FR" sz="3600" dirty="0">
              <a:solidFill>
                <a:schemeClr val="bg1"/>
              </a:solidFill>
              <a:latin typeface="+mn-lt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n 1" descr="shutterstock_22769189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9938"/>
            <a:ext cx="9144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/>
          <p:nvPr/>
        </p:nvSpPr>
        <p:spPr>
          <a:xfrm>
            <a:off x="0" y="769938"/>
            <a:ext cx="9144000" cy="6088062"/>
          </a:xfrm>
          <a:prstGeom prst="rect">
            <a:avLst/>
          </a:prstGeom>
          <a:solidFill>
            <a:schemeClr val="bg2">
              <a:lumMod val="2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dirty="0">
                <a:solidFill>
                  <a:srgbClr val="77933C"/>
                </a:solidFill>
                <a:latin typeface="Avenir Light"/>
                <a:cs typeface="Avenir Light"/>
              </a:rPr>
              <a:t>c</a:t>
            </a:r>
          </a:p>
        </p:txBody>
      </p:sp>
      <p:pic>
        <p:nvPicPr>
          <p:cNvPr id="35844" name="Imagen 6" descr="07_fondo_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7838" y="1179513"/>
            <a:ext cx="7396162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Imagen 12" descr="cv_agro-blanco_verd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2970213"/>
            <a:ext cx="46704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"/>
          <p:cNvSpPr/>
          <p:nvPr/>
        </p:nvSpPr>
        <p:spPr>
          <a:xfrm>
            <a:off x="0" y="0"/>
            <a:ext cx="9167813" cy="969963"/>
          </a:xfrm>
          <a:prstGeom prst="rect">
            <a:avLst/>
          </a:prstGeom>
          <a:solidFill>
            <a:srgbClr val="416B9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0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pPr>
            <a:endParaRPr/>
          </a:p>
        </p:txBody>
      </p:sp>
      <p:sp>
        <p:nvSpPr>
          <p:cNvPr id="8" name="Tecnología satelital para"/>
          <p:cNvSpPr txBox="1"/>
          <p:nvPr/>
        </p:nvSpPr>
        <p:spPr>
          <a:xfrm>
            <a:off x="364914" y="192594"/>
            <a:ext cx="9167814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s-ES_tradnl" sz="3200" dirty="0" smtClean="0">
                <a:solidFill>
                  <a:srgbClr val="F79646"/>
                </a:solidFill>
              </a:rPr>
              <a:t>Une </a:t>
            </a:r>
            <a:r>
              <a:rPr lang="es-ES_tradnl" sz="3200" dirty="0" err="1" smtClean="0">
                <a:solidFill>
                  <a:srgbClr val="F79646"/>
                </a:solidFill>
              </a:rPr>
              <a:t>nouvelle</a:t>
            </a:r>
            <a:r>
              <a:rPr lang="es-ES_tradnl" sz="3200" dirty="0" smtClean="0">
                <a:solidFill>
                  <a:srgbClr val="F79646"/>
                </a:solidFill>
              </a:rPr>
              <a:t> </a:t>
            </a:r>
            <a:r>
              <a:rPr lang="es-ES_tradnl" sz="3200" dirty="0" err="1" smtClean="0">
                <a:solidFill>
                  <a:srgbClr val="F79646"/>
                </a:solidFill>
              </a:rPr>
              <a:t>logique</a:t>
            </a:r>
            <a:r>
              <a:rPr lang="es-ES_tradnl" sz="3200" dirty="0" smtClean="0">
                <a:solidFill>
                  <a:srgbClr val="F79646"/>
                </a:solidFill>
              </a:rPr>
              <a:t> en </a:t>
            </a:r>
            <a:r>
              <a:rPr lang="es-ES_tradnl" sz="3200" dirty="0" err="1" smtClean="0">
                <a:solidFill>
                  <a:srgbClr val="F79646"/>
                </a:solidFill>
              </a:rPr>
              <a:t>gestion</a:t>
            </a:r>
            <a:r>
              <a:rPr lang="es-ES_tradnl" sz="3200" dirty="0" smtClean="0">
                <a:solidFill>
                  <a:srgbClr val="F79646"/>
                </a:solidFill>
              </a:rPr>
              <a:t> </a:t>
            </a:r>
            <a:r>
              <a:rPr lang="es-ES_tradnl" sz="3200" dirty="0" err="1" smtClean="0">
                <a:solidFill>
                  <a:schemeClr val="bg1"/>
                </a:solidFill>
              </a:rPr>
              <a:t>agricole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516</Words>
  <Application>Microsoft Macintosh PowerPoint</Application>
  <PresentationFormat>Présentation à l'écran (4:3)</PresentationFormat>
  <Paragraphs>137</Paragraphs>
  <Slides>36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5" baseType="lpstr">
      <vt:lpstr>Avenir Book</vt:lpstr>
      <vt:lpstr>Avenir Light</vt:lpstr>
      <vt:lpstr>Calibri</vt:lpstr>
      <vt:lpstr>Calibri Light</vt:lpstr>
      <vt:lpstr>Helvetica</vt:lpstr>
      <vt:lpstr>ＭＳ Ｐゴシック</vt:lpstr>
      <vt:lpstr>Optima</vt:lpstr>
      <vt:lpstr>Arial</vt:lpstr>
      <vt:lpstr>Office Theme</vt:lpstr>
      <vt:lpstr> </vt:lpstr>
      <vt:lpstr> </vt:lpstr>
      <vt:lpstr>Présentation PowerPoint</vt:lpstr>
      <vt:lpstr> 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 </vt:lpstr>
      <vt:lpstr> </vt:lpstr>
      <vt:lpstr> </vt:lpstr>
      <vt:lpstr>Présentation PowerPoint</vt:lpstr>
      <vt:lpstr>Présentation PowerPoint</vt:lpstr>
      <vt:lpstr> 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Jean-Philippe Boulanger</cp:lastModifiedBy>
  <cp:revision>72</cp:revision>
  <dcterms:modified xsi:type="dcterms:W3CDTF">2017-10-18T23:33:28Z</dcterms:modified>
</cp:coreProperties>
</file>